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9" r:id="rId2"/>
    <p:sldId id="257" r:id="rId3"/>
    <p:sldId id="270" r:id="rId4"/>
    <p:sldId id="267" r:id="rId5"/>
    <p:sldId id="269" r:id="rId6"/>
    <p:sldId id="265" r:id="rId7"/>
    <p:sldId id="268" r:id="rId8"/>
    <p:sldId id="264" r:id="rId9"/>
    <p:sldId id="26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anne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6" y="13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64ED23-0D31-449F-9ECF-565160FFA1FD}" type="datetimeFigureOut">
              <a:rPr lang="en-US"/>
              <a:pPr>
                <a:defRPr/>
              </a:pPr>
              <a:t>12/11/2013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EBA438-0676-49DC-8FE5-5C209C4B7B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75CC02-B387-4313-B18C-3F971A716052}"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9D2179-6B30-4403-AC86-FAB7BFC15EAA}"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C1678E-30CA-4D80-91F2-74434DCBA32A}"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617B5-91F5-439A-AD88-6DDA36B5AB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6CA1F1-CCA4-4601-BAB2-808E9A158B23}"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C166F7-4DBF-4633-8E9D-CF0976A728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48713-DB5F-433F-BBC1-6DB1E48AB1A5}"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FAFE9-6845-4A90-AEF8-261F84569A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1BC956-76A5-4D63-AADF-0C1540615564}"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CC1F4-5763-4775-A35E-BD199223B5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11ED4E-E2AC-46F3-B5AA-AB1566E2BB83}" type="datetimeFigureOut">
              <a:rPr lang="en-US"/>
              <a:pPr>
                <a:defRPr/>
              </a:pPr>
              <a:t>12/11/2013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42CDA7-1DE0-4513-BAAF-8B93BE3608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13ACEF-C2D5-4A7B-AFEC-4C7CCFF290DF}" type="datetimeFigureOut">
              <a:rPr lang="en-US"/>
              <a:pPr>
                <a:defRPr/>
              </a:pPr>
              <a:t>12/11/2013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3EB4C6-95E7-45C0-822C-E60AC01171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E7F34D-9D9D-4BAD-973A-52B31F16DF32}" type="datetimeFigureOut">
              <a:rPr lang="en-US"/>
              <a:pPr>
                <a:defRPr/>
              </a:pPr>
              <a:t>12/11/2013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5C3A08-E931-489C-8A93-8860D7898B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0FEE30-BC34-47B1-95AF-F42BB9C46002}" type="datetimeFigureOut">
              <a:rPr lang="en-US"/>
              <a:pPr>
                <a:defRPr/>
              </a:pPr>
              <a:t>12/11/2013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06338F-01F7-4B76-93A5-6E706AF3B4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FD29C5-738D-4A14-A22D-DB0E112CEF39}" type="datetimeFigureOut">
              <a:rPr lang="en-US"/>
              <a:pPr>
                <a:defRPr/>
              </a:pPr>
              <a:t>12/11/2013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39D978-7340-4A74-B812-99168F6B39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7C8AE0-4717-4164-B737-7EA592AF14AB}" type="datetimeFigureOut">
              <a:rPr lang="en-US"/>
              <a:pPr>
                <a:defRPr/>
              </a:pPr>
              <a:t>12/11/2013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133AAB-B35C-4403-A1F7-0A649287D0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235182-121C-45B8-A0D2-C7F8F10ED727}" type="datetimeFigureOut">
              <a:rPr lang="en-US"/>
              <a:pPr>
                <a:defRPr/>
              </a:pPr>
              <a:t>12/11/2013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1775CF-95A2-49F6-9CF2-6AFA1050C2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alpha val="56000"/>
              </a:schemeClr>
            </a:gs>
            <a:gs pos="5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1D16FF-C7E0-44F5-8031-7532A288AD76}" type="datetimeFigureOut">
              <a:rPr lang="en-US"/>
              <a:pPr>
                <a:defRPr/>
              </a:pPr>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4C9D6E4-CDBC-4F2B-A37E-F29D915CCC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visitmildura.com.au/getting-to-the-region.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aqua.org.au/" TargetMode="External"/><Relationship Id="rId4" Type="http://schemas.openxmlformats.org/officeDocument/2006/relationships/hyperlink" Target="mailto:secretary@aqua.org.a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questapartments.com.au/Accommodation/420/Australia/Victoria_Regional/Quest_Mildura/Welcome.asp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qualityhotelmilduragrand.com.au/"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2555875" y="2708275"/>
            <a:ext cx="6264275" cy="3457575"/>
          </a:xfrm>
        </p:spPr>
        <p:txBody>
          <a:bodyPr/>
          <a:lstStyle/>
          <a:p>
            <a:pPr algn="ctr" eaLnBrk="1" hangingPunct="1">
              <a:buFont typeface="Arial" charset="0"/>
              <a:buNone/>
            </a:pPr>
            <a:r>
              <a:rPr lang="en-AU" sz="4000" b="1" smtClean="0"/>
              <a:t>AQUA Biennial Conference</a:t>
            </a:r>
            <a:endParaRPr lang="en-US" sz="4000" b="1" smtClean="0"/>
          </a:p>
          <a:p>
            <a:pPr algn="ctr" eaLnBrk="1" hangingPunct="1">
              <a:buFont typeface="Arial" charset="0"/>
              <a:buNone/>
            </a:pPr>
            <a:r>
              <a:rPr lang="en-AU" sz="4000" b="1" smtClean="0"/>
              <a:t>29</a:t>
            </a:r>
            <a:r>
              <a:rPr lang="en-AU" sz="4000" b="1" baseline="30000" smtClean="0"/>
              <a:t>th</a:t>
            </a:r>
            <a:r>
              <a:rPr lang="en-AU" sz="4000" b="1" smtClean="0"/>
              <a:t> June to 4</a:t>
            </a:r>
            <a:r>
              <a:rPr lang="en-AU" sz="4000" b="1" baseline="30000" smtClean="0"/>
              <a:t>th</a:t>
            </a:r>
            <a:r>
              <a:rPr lang="en-AU" sz="4000" b="1" smtClean="0"/>
              <a:t> July 2014</a:t>
            </a:r>
          </a:p>
          <a:p>
            <a:pPr algn="ctr" eaLnBrk="1" hangingPunct="1">
              <a:buFont typeface="Arial" charset="0"/>
              <a:buNone/>
            </a:pPr>
            <a:r>
              <a:rPr lang="en-AU" sz="4000" b="1" smtClean="0"/>
              <a:t>Grand Hotel, Mildura</a:t>
            </a:r>
          </a:p>
        </p:txBody>
      </p:sp>
      <p:grpSp>
        <p:nvGrpSpPr>
          <p:cNvPr id="14338" name="Group 24"/>
          <p:cNvGrpSpPr>
            <a:grpSpLocks/>
          </p:cNvGrpSpPr>
          <p:nvPr/>
        </p:nvGrpSpPr>
        <p:grpSpPr bwMode="auto">
          <a:xfrm>
            <a:off x="2555875" y="293688"/>
            <a:ext cx="6148388" cy="903287"/>
            <a:chOff x="2915816" y="77268"/>
            <a:chExt cx="6149048" cy="903460"/>
          </a:xfrm>
        </p:grpSpPr>
        <p:pic>
          <p:nvPicPr>
            <p:cNvPr id="14343" name="Picture 2" descr="AQUA2"/>
            <p:cNvPicPr>
              <a:picLocks noChangeAspect="1" noChangeArrowheads="1"/>
            </p:cNvPicPr>
            <p:nvPr/>
          </p:nvPicPr>
          <p:blipFill>
            <a:blip r:embed="rId2" cstate="print">
              <a:grayscl/>
            </a:blip>
            <a:srcRect/>
            <a:stretch>
              <a:fillRect/>
            </a:stretch>
          </p:blipFill>
          <p:spPr bwMode="auto">
            <a:xfrm>
              <a:off x="2915816" y="77268"/>
              <a:ext cx="6149048" cy="903460"/>
            </a:xfrm>
            <a:prstGeom prst="rect">
              <a:avLst/>
            </a:prstGeom>
            <a:noFill/>
            <a:ln w="9525">
              <a:noFill/>
              <a:miter lim="800000"/>
              <a:headEnd/>
              <a:tailEnd/>
            </a:ln>
          </p:spPr>
        </p:pic>
        <p:sp>
          <p:nvSpPr>
            <p:cNvPr id="16" name="Rectangle 15"/>
            <p:cNvSpPr/>
            <p:nvPr/>
          </p:nvSpPr>
          <p:spPr>
            <a:xfrm>
              <a:off x="6300729" y="548845"/>
              <a:ext cx="1366985" cy="431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4339" name="Picture 11"/>
          <p:cNvPicPr>
            <a:picLocks noChangeAspect="1" noChangeArrowheads="1"/>
          </p:cNvPicPr>
          <p:nvPr/>
        </p:nvPicPr>
        <p:blipFill>
          <a:blip r:embed="rId3" cstate="print"/>
          <a:srcRect r="6047" b="15782"/>
          <a:stretch>
            <a:fillRect/>
          </a:stretch>
        </p:blipFill>
        <p:spPr bwMode="auto">
          <a:xfrm>
            <a:off x="0" y="4495800"/>
            <a:ext cx="1979613" cy="2362200"/>
          </a:xfrm>
          <a:prstGeom prst="rect">
            <a:avLst/>
          </a:prstGeom>
          <a:noFill/>
          <a:ln w="9525">
            <a:noFill/>
            <a:miter lim="800000"/>
            <a:headEnd/>
            <a:tailEnd/>
          </a:ln>
        </p:spPr>
      </p:pic>
      <p:pic>
        <p:nvPicPr>
          <p:cNvPr id="14340" name="Picture 12"/>
          <p:cNvPicPr>
            <a:picLocks noChangeAspect="1" noChangeArrowheads="1"/>
          </p:cNvPicPr>
          <p:nvPr/>
        </p:nvPicPr>
        <p:blipFill>
          <a:blip r:embed="rId4" cstate="print"/>
          <a:srcRect/>
          <a:stretch>
            <a:fillRect/>
          </a:stretch>
        </p:blipFill>
        <p:spPr bwMode="auto">
          <a:xfrm>
            <a:off x="0" y="1484313"/>
            <a:ext cx="1979613" cy="1571625"/>
          </a:xfrm>
          <a:prstGeom prst="rect">
            <a:avLst/>
          </a:prstGeom>
          <a:noFill/>
          <a:ln w="9525">
            <a:noFill/>
            <a:miter lim="800000"/>
            <a:headEnd/>
            <a:tailEnd/>
          </a:ln>
        </p:spPr>
      </p:pic>
      <p:pic>
        <p:nvPicPr>
          <p:cNvPr id="14341" name="Picture 13"/>
          <p:cNvPicPr>
            <a:picLocks noChangeAspect="1" noChangeArrowheads="1"/>
          </p:cNvPicPr>
          <p:nvPr/>
        </p:nvPicPr>
        <p:blipFill>
          <a:blip r:embed="rId5" cstate="print"/>
          <a:srcRect/>
          <a:stretch>
            <a:fillRect/>
          </a:stretch>
        </p:blipFill>
        <p:spPr bwMode="auto">
          <a:xfrm>
            <a:off x="0" y="0"/>
            <a:ext cx="1979613" cy="1514475"/>
          </a:xfrm>
          <a:prstGeom prst="rect">
            <a:avLst/>
          </a:prstGeom>
          <a:noFill/>
          <a:ln w="9525">
            <a:noFill/>
            <a:miter lim="800000"/>
            <a:headEnd/>
            <a:tailEnd/>
          </a:ln>
        </p:spPr>
      </p:pic>
      <p:pic>
        <p:nvPicPr>
          <p:cNvPr id="14342" name="Picture 14"/>
          <p:cNvPicPr>
            <a:picLocks noChangeAspect="1" noChangeArrowheads="1"/>
          </p:cNvPicPr>
          <p:nvPr/>
        </p:nvPicPr>
        <p:blipFill>
          <a:blip r:embed="rId6" cstate="print"/>
          <a:srcRect/>
          <a:stretch>
            <a:fillRect/>
          </a:stretch>
        </p:blipFill>
        <p:spPr bwMode="auto">
          <a:xfrm>
            <a:off x="0" y="3068638"/>
            <a:ext cx="1979613" cy="14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7175" y="-17463"/>
            <a:ext cx="8229600" cy="1143001"/>
          </a:xfrm>
        </p:spPr>
        <p:txBody>
          <a:bodyPr/>
          <a:lstStyle/>
          <a:p>
            <a:pPr eaLnBrk="1" hangingPunct="1"/>
            <a:r>
              <a:rPr lang="en-AU" smtClean="0"/>
              <a:t>AQUA Mildura, 2014</a:t>
            </a:r>
            <a:endParaRPr lang="en-US" smtClean="0"/>
          </a:p>
        </p:txBody>
      </p:sp>
      <p:pic>
        <p:nvPicPr>
          <p:cNvPr id="15362" name="Picture 2"/>
          <p:cNvPicPr>
            <a:picLocks noChangeAspect="1" noChangeArrowheads="1"/>
          </p:cNvPicPr>
          <p:nvPr/>
        </p:nvPicPr>
        <p:blipFill>
          <a:blip r:embed="rId2" cstate="print"/>
          <a:srcRect/>
          <a:stretch>
            <a:fillRect/>
          </a:stretch>
        </p:blipFill>
        <p:spPr bwMode="auto">
          <a:xfrm>
            <a:off x="0" y="3840163"/>
            <a:ext cx="2084388" cy="3017837"/>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0" y="1844675"/>
            <a:ext cx="2066925" cy="1989138"/>
          </a:xfrm>
          <a:prstGeom prst="rect">
            <a:avLst/>
          </a:prstGeom>
          <a:noFill/>
          <a:ln w="9525">
            <a:noFill/>
            <a:miter lim="800000"/>
            <a:headEnd/>
            <a:tailEnd/>
          </a:ln>
        </p:spPr>
      </p:pic>
      <p:pic>
        <p:nvPicPr>
          <p:cNvPr id="15364" name="Picture 5"/>
          <p:cNvPicPr>
            <a:picLocks noChangeAspect="1" noChangeArrowheads="1"/>
          </p:cNvPicPr>
          <p:nvPr/>
        </p:nvPicPr>
        <p:blipFill>
          <a:blip r:embed="rId4" cstate="print">
            <a:lum bright="20000" contrast="40000"/>
          </a:blip>
          <a:srcRect/>
          <a:stretch>
            <a:fillRect/>
          </a:stretch>
        </p:blipFill>
        <p:spPr bwMode="auto">
          <a:xfrm>
            <a:off x="0" y="0"/>
            <a:ext cx="2082800" cy="1889125"/>
          </a:xfrm>
          <a:prstGeom prst="rect">
            <a:avLst/>
          </a:prstGeom>
          <a:noFill/>
          <a:ln w="9525">
            <a:noFill/>
            <a:miter lim="800000"/>
            <a:headEnd/>
            <a:tailEnd/>
          </a:ln>
        </p:spPr>
      </p:pic>
      <p:sp>
        <p:nvSpPr>
          <p:cNvPr id="15365" name="Content Placeholder 2"/>
          <p:cNvSpPr txBox="1">
            <a:spLocks/>
          </p:cNvSpPr>
          <p:nvPr/>
        </p:nvSpPr>
        <p:spPr bwMode="auto">
          <a:xfrm>
            <a:off x="2195513" y="981075"/>
            <a:ext cx="6913562" cy="5876925"/>
          </a:xfrm>
          <a:prstGeom prst="rect">
            <a:avLst/>
          </a:prstGeom>
          <a:noFill/>
          <a:ln w="9525">
            <a:noFill/>
            <a:miter lim="800000"/>
            <a:headEnd/>
            <a:tailEnd/>
          </a:ln>
        </p:spPr>
        <p:txBody>
          <a:bodyPr/>
          <a:lstStyle/>
          <a:p>
            <a:pPr indent="287338">
              <a:spcBef>
                <a:spcPts val="600"/>
              </a:spcBef>
            </a:pPr>
            <a:r>
              <a:rPr lang="en-AU" sz="2400">
                <a:latin typeface="Calibri" pitchFamily="34" charset="0"/>
              </a:rPr>
              <a:t>We invite you to join us in celebrating the 30</a:t>
            </a:r>
            <a:r>
              <a:rPr lang="en-AU" sz="2400" baseline="30000">
                <a:latin typeface="Calibri" pitchFamily="34" charset="0"/>
              </a:rPr>
              <a:t>th </a:t>
            </a:r>
            <a:r>
              <a:rPr lang="en-AU" sz="2400">
                <a:latin typeface="Calibri" pitchFamily="34" charset="0"/>
              </a:rPr>
              <a:t>anniversary of AQUA by coming back to where it all began. The Grand Hotel in  Mildura hosted the first conference of the new association back in 1985 and we are honoured to have a good number of the original participants with us. </a:t>
            </a:r>
          </a:p>
          <a:p>
            <a:pPr indent="287338">
              <a:spcBef>
                <a:spcPts val="600"/>
              </a:spcBef>
            </a:pPr>
            <a:r>
              <a:rPr lang="en-AU" sz="2400">
                <a:latin typeface="Calibri" pitchFamily="34" charset="0"/>
              </a:rPr>
              <a:t>We will journey to the heartland of the Quaternary in Australia – the Willandra Lakes. The region that defined our unique geormorphology and crystallised the antiquity and significance of our first people. We will revisit old sites and learn of recent advances. </a:t>
            </a:r>
          </a:p>
          <a:p>
            <a:pPr indent="287338">
              <a:spcBef>
                <a:spcPts val="600"/>
              </a:spcBef>
            </a:pPr>
            <a:r>
              <a:rPr lang="en-AU" sz="2400">
                <a:latin typeface="Calibri" pitchFamily="34" charset="0"/>
              </a:rPr>
              <a:t>To pave the way forward, we encourage all people with an interest in the Quaternary to attend, particularly those of related fields, such as archaeology and environmental management. </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7175" y="-17463"/>
            <a:ext cx="8229600" cy="1143001"/>
          </a:xfrm>
        </p:spPr>
        <p:txBody>
          <a:bodyPr/>
          <a:lstStyle/>
          <a:p>
            <a:pPr eaLnBrk="1" hangingPunct="1"/>
            <a:r>
              <a:rPr lang="en-AU" smtClean="0"/>
              <a:t>Highlights</a:t>
            </a:r>
            <a:endParaRPr lang="en-US" smtClean="0"/>
          </a:p>
        </p:txBody>
      </p:sp>
      <p:sp>
        <p:nvSpPr>
          <p:cNvPr id="16386" name="Content Placeholder 2"/>
          <p:cNvSpPr txBox="1">
            <a:spLocks/>
          </p:cNvSpPr>
          <p:nvPr/>
        </p:nvSpPr>
        <p:spPr bwMode="auto">
          <a:xfrm>
            <a:off x="2339975" y="1196975"/>
            <a:ext cx="6769100" cy="540067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AU" sz="3000">
                <a:latin typeface="Calibri" pitchFamily="34" charset="0"/>
              </a:rPr>
              <a:t>Our regular friendly atmosphere and top notch Quaternary science </a:t>
            </a:r>
          </a:p>
          <a:p>
            <a:pPr marL="342900" indent="-342900">
              <a:lnSpc>
                <a:spcPct val="80000"/>
              </a:lnSpc>
              <a:spcBef>
                <a:spcPct val="20000"/>
              </a:spcBef>
              <a:buFont typeface="Arial" charset="0"/>
              <a:buChar char="•"/>
            </a:pPr>
            <a:r>
              <a:rPr lang="en-AU" sz="3000">
                <a:latin typeface="Calibri" pitchFamily="34" charset="0"/>
              </a:rPr>
              <a:t>Public lecture by Jim Bowler and friends</a:t>
            </a:r>
            <a:endParaRPr lang="en-AU" sz="3000">
              <a:solidFill>
                <a:srgbClr val="FF0000"/>
              </a:solidFill>
              <a:latin typeface="Calibri" pitchFamily="34" charset="0"/>
            </a:endParaRPr>
          </a:p>
          <a:p>
            <a:pPr marL="342900" indent="-342900">
              <a:lnSpc>
                <a:spcPct val="80000"/>
              </a:lnSpc>
              <a:spcBef>
                <a:spcPct val="20000"/>
              </a:spcBef>
              <a:buFont typeface="Arial" charset="0"/>
              <a:buChar char="•"/>
            </a:pPr>
            <a:r>
              <a:rPr lang="en-AU" sz="3000">
                <a:latin typeface="Calibri" pitchFamily="34" charset="0"/>
              </a:rPr>
              <a:t>Conference dinner aboard PS Mundoo</a:t>
            </a:r>
          </a:p>
          <a:p>
            <a:pPr marL="342900" indent="-342900">
              <a:lnSpc>
                <a:spcPct val="80000"/>
              </a:lnSpc>
              <a:spcBef>
                <a:spcPct val="20000"/>
              </a:spcBef>
              <a:buFont typeface="Arial" charset="0"/>
              <a:buChar char="•"/>
            </a:pPr>
            <a:r>
              <a:rPr lang="en-AU" sz="3000">
                <a:latin typeface="Calibri" pitchFamily="34" charset="0"/>
              </a:rPr>
              <a:t>Friday field trip to Willandra Lakes with </a:t>
            </a:r>
          </a:p>
          <a:p>
            <a:pPr marL="342900" indent="-342900">
              <a:lnSpc>
                <a:spcPct val="80000"/>
              </a:lnSpc>
              <a:spcBef>
                <a:spcPct val="20000"/>
              </a:spcBef>
              <a:buFont typeface="Arial" charset="0"/>
              <a:buChar char="•"/>
            </a:pPr>
            <a:r>
              <a:rPr lang="en-AU" sz="3000">
                <a:latin typeface="Calibri" pitchFamily="34" charset="0"/>
              </a:rPr>
              <a:t>Beer o’clock sessions - loose tongue discussions and debates on:</a:t>
            </a:r>
          </a:p>
          <a:p>
            <a:pPr marL="800100" lvl="1" indent="-342900">
              <a:lnSpc>
                <a:spcPct val="80000"/>
              </a:lnSpc>
              <a:spcBef>
                <a:spcPct val="20000"/>
              </a:spcBef>
              <a:buFont typeface="Arial" charset="0"/>
              <a:buChar char="•"/>
            </a:pPr>
            <a:r>
              <a:rPr lang="en-AU" sz="2600">
                <a:latin typeface="Calibri" pitchFamily="34" charset="0"/>
              </a:rPr>
              <a:t>The influence of people on Quaternary events</a:t>
            </a:r>
          </a:p>
          <a:p>
            <a:pPr marL="800100" lvl="1" indent="-342900">
              <a:lnSpc>
                <a:spcPct val="80000"/>
              </a:lnSpc>
              <a:spcBef>
                <a:spcPct val="20000"/>
              </a:spcBef>
              <a:buFont typeface="Arial" charset="0"/>
              <a:buChar char="•"/>
            </a:pPr>
            <a:r>
              <a:rPr lang="en-AU" sz="2600">
                <a:latin typeface="Calibri" pitchFamily="34" charset="0"/>
              </a:rPr>
              <a:t>Importance of paleo-research for the IPCC</a:t>
            </a:r>
          </a:p>
          <a:p>
            <a:pPr marL="800100" lvl="1" indent="-342900">
              <a:lnSpc>
                <a:spcPct val="80000"/>
              </a:lnSpc>
              <a:spcBef>
                <a:spcPct val="20000"/>
              </a:spcBef>
              <a:buFont typeface="Arial" charset="0"/>
              <a:buChar char="•"/>
            </a:pPr>
            <a:r>
              <a:rPr lang="en-AU" sz="2600">
                <a:latin typeface="Calibri" pitchFamily="34" charset="0"/>
              </a:rPr>
              <a:t>Management of the Murray Darling  Basin from a deep time perspective</a:t>
            </a:r>
          </a:p>
          <a:p>
            <a:pPr marL="342900" indent="-342900">
              <a:lnSpc>
                <a:spcPct val="80000"/>
              </a:lnSpc>
              <a:spcBef>
                <a:spcPct val="20000"/>
              </a:spcBef>
              <a:buFont typeface="Arial" charset="0"/>
              <a:buChar char="•"/>
            </a:pPr>
            <a:endParaRPr lang="en-AU" sz="3000">
              <a:latin typeface="Calibri" pitchFamily="34" charset="0"/>
            </a:endParaRPr>
          </a:p>
          <a:p>
            <a:pPr marL="342900" indent="-342900">
              <a:lnSpc>
                <a:spcPct val="80000"/>
              </a:lnSpc>
              <a:spcBef>
                <a:spcPct val="20000"/>
              </a:spcBef>
              <a:buFont typeface="Arial" charset="0"/>
              <a:buChar char="•"/>
            </a:pPr>
            <a:endParaRPr lang="en-AU" sz="3000">
              <a:latin typeface="Calibri" pitchFamily="34" charset="0"/>
            </a:endParaRPr>
          </a:p>
          <a:p>
            <a:pPr marL="800100" lvl="1" indent="-342900">
              <a:lnSpc>
                <a:spcPct val="80000"/>
              </a:lnSpc>
              <a:spcBef>
                <a:spcPct val="20000"/>
              </a:spcBef>
              <a:buFont typeface="Arial" charset="0"/>
              <a:buChar char="•"/>
            </a:pPr>
            <a:endParaRPr lang="en-US" sz="3000">
              <a:latin typeface="Calibri" pitchFamily="34" charset="0"/>
            </a:endParaRPr>
          </a:p>
        </p:txBody>
      </p:sp>
      <p:pic>
        <p:nvPicPr>
          <p:cNvPr id="16387" name="Picture 2"/>
          <p:cNvPicPr>
            <a:picLocks noChangeAspect="1" noChangeArrowheads="1"/>
          </p:cNvPicPr>
          <p:nvPr/>
        </p:nvPicPr>
        <p:blipFill>
          <a:blip r:embed="rId2" cstate="print"/>
          <a:srcRect/>
          <a:stretch>
            <a:fillRect/>
          </a:stretch>
        </p:blipFill>
        <p:spPr bwMode="auto">
          <a:xfrm>
            <a:off x="0" y="3840163"/>
            <a:ext cx="2084388" cy="3017837"/>
          </a:xfrm>
          <a:prstGeom prst="rect">
            <a:avLst/>
          </a:prstGeom>
          <a:noFill/>
          <a:ln w="9525">
            <a:noFill/>
            <a:miter lim="800000"/>
            <a:headEnd/>
            <a:tailEnd/>
          </a:ln>
        </p:spPr>
      </p:pic>
      <p:pic>
        <p:nvPicPr>
          <p:cNvPr id="16388" name="Picture 3"/>
          <p:cNvPicPr>
            <a:picLocks noChangeAspect="1" noChangeArrowheads="1"/>
          </p:cNvPicPr>
          <p:nvPr/>
        </p:nvPicPr>
        <p:blipFill>
          <a:blip r:embed="rId3" cstate="print"/>
          <a:srcRect/>
          <a:stretch>
            <a:fillRect/>
          </a:stretch>
        </p:blipFill>
        <p:spPr bwMode="auto">
          <a:xfrm>
            <a:off x="0" y="1844675"/>
            <a:ext cx="2066925" cy="1989138"/>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lum bright="20000" contrast="40000"/>
          </a:blip>
          <a:srcRect/>
          <a:stretch>
            <a:fillRect/>
          </a:stretch>
        </p:blipFill>
        <p:spPr bwMode="auto">
          <a:xfrm>
            <a:off x="0" y="0"/>
            <a:ext cx="2082800"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7175" y="-90488"/>
            <a:ext cx="8229600" cy="1143001"/>
          </a:xfrm>
        </p:spPr>
        <p:txBody>
          <a:bodyPr/>
          <a:lstStyle/>
          <a:p>
            <a:pPr eaLnBrk="1" hangingPunct="1"/>
            <a:r>
              <a:rPr lang="en-AU" smtClean="0"/>
              <a:t>Proposed Program</a:t>
            </a:r>
            <a:endParaRPr lang="en-US" smtClean="0"/>
          </a:p>
        </p:txBody>
      </p:sp>
      <p:pic>
        <p:nvPicPr>
          <p:cNvPr id="17410" name="Picture 11"/>
          <p:cNvPicPr>
            <a:picLocks noChangeAspect="1" noChangeArrowheads="1"/>
          </p:cNvPicPr>
          <p:nvPr/>
        </p:nvPicPr>
        <p:blipFill>
          <a:blip r:embed="rId3" cstate="print"/>
          <a:srcRect r="6047" b="15782"/>
          <a:stretch>
            <a:fillRect/>
          </a:stretch>
        </p:blipFill>
        <p:spPr bwMode="auto">
          <a:xfrm>
            <a:off x="0" y="4495800"/>
            <a:ext cx="1979613" cy="2362200"/>
          </a:xfrm>
          <a:prstGeom prst="rect">
            <a:avLst/>
          </a:prstGeom>
          <a:noFill/>
          <a:ln w="9525">
            <a:noFill/>
            <a:miter lim="800000"/>
            <a:headEnd/>
            <a:tailEnd/>
          </a:ln>
        </p:spPr>
      </p:pic>
      <p:pic>
        <p:nvPicPr>
          <p:cNvPr id="17411" name="Picture 12"/>
          <p:cNvPicPr>
            <a:picLocks noChangeAspect="1" noChangeArrowheads="1"/>
          </p:cNvPicPr>
          <p:nvPr/>
        </p:nvPicPr>
        <p:blipFill>
          <a:blip r:embed="rId4" cstate="print"/>
          <a:srcRect/>
          <a:stretch>
            <a:fillRect/>
          </a:stretch>
        </p:blipFill>
        <p:spPr bwMode="auto">
          <a:xfrm>
            <a:off x="0" y="1484313"/>
            <a:ext cx="1979613" cy="1571625"/>
          </a:xfrm>
          <a:prstGeom prst="rect">
            <a:avLst/>
          </a:prstGeom>
          <a:noFill/>
          <a:ln w="9525">
            <a:noFill/>
            <a:miter lim="800000"/>
            <a:headEnd/>
            <a:tailEnd/>
          </a:ln>
        </p:spPr>
      </p:pic>
      <p:pic>
        <p:nvPicPr>
          <p:cNvPr id="17412" name="Picture 13"/>
          <p:cNvPicPr>
            <a:picLocks noChangeAspect="1" noChangeArrowheads="1"/>
          </p:cNvPicPr>
          <p:nvPr/>
        </p:nvPicPr>
        <p:blipFill>
          <a:blip r:embed="rId5" cstate="print"/>
          <a:srcRect/>
          <a:stretch>
            <a:fillRect/>
          </a:stretch>
        </p:blipFill>
        <p:spPr bwMode="auto">
          <a:xfrm>
            <a:off x="0" y="0"/>
            <a:ext cx="1979613" cy="1514475"/>
          </a:xfrm>
          <a:prstGeom prst="rect">
            <a:avLst/>
          </a:prstGeom>
          <a:noFill/>
          <a:ln w="9525">
            <a:noFill/>
            <a:miter lim="800000"/>
            <a:headEnd/>
            <a:tailEnd/>
          </a:ln>
        </p:spPr>
      </p:pic>
      <p:pic>
        <p:nvPicPr>
          <p:cNvPr id="17413" name="Picture 14"/>
          <p:cNvPicPr>
            <a:picLocks noChangeAspect="1" noChangeArrowheads="1"/>
          </p:cNvPicPr>
          <p:nvPr/>
        </p:nvPicPr>
        <p:blipFill>
          <a:blip r:embed="rId6" cstate="print"/>
          <a:srcRect/>
          <a:stretch>
            <a:fillRect/>
          </a:stretch>
        </p:blipFill>
        <p:spPr bwMode="auto">
          <a:xfrm>
            <a:off x="0" y="3068638"/>
            <a:ext cx="1979613" cy="1408112"/>
          </a:xfrm>
          <a:prstGeom prst="rect">
            <a:avLst/>
          </a:prstGeom>
          <a:noFill/>
          <a:ln w="9525">
            <a:noFill/>
            <a:miter lim="800000"/>
            <a:headEnd/>
            <a:tailEnd/>
          </a:ln>
        </p:spPr>
      </p:pic>
      <p:graphicFrame>
        <p:nvGraphicFramePr>
          <p:cNvPr id="31" name="Table 30"/>
          <p:cNvGraphicFramePr>
            <a:graphicFrameLocks noGrp="1"/>
          </p:cNvGraphicFramePr>
          <p:nvPr/>
        </p:nvGraphicFramePr>
        <p:xfrm>
          <a:off x="2254250" y="1557338"/>
          <a:ext cx="6565435" cy="4167814"/>
        </p:xfrm>
        <a:graphic>
          <a:graphicData uri="http://schemas.openxmlformats.org/drawingml/2006/table">
            <a:tbl>
              <a:tblPr firstRow="1" bandRow="1">
                <a:tableStyleId>{5C22544A-7EE6-4342-B048-85BDC9FD1C3A}</a:tableStyleId>
              </a:tblPr>
              <a:tblGrid>
                <a:gridCol w="1706169"/>
                <a:gridCol w="2758327"/>
                <a:gridCol w="2100939"/>
              </a:tblGrid>
              <a:tr h="399397">
                <a:tc>
                  <a:txBody>
                    <a:bodyPr/>
                    <a:lstStyle/>
                    <a:p>
                      <a:r>
                        <a:rPr lang="en-US" sz="1900" dirty="0" smtClean="0"/>
                        <a:t>Date </a:t>
                      </a:r>
                      <a:endParaRPr lang="en-US" sz="1900" dirty="0"/>
                    </a:p>
                  </a:txBody>
                  <a:tcPr marL="98482" marR="98482" marT="49241" marB="49241"/>
                </a:tc>
                <a:tc>
                  <a:txBody>
                    <a:bodyPr/>
                    <a:lstStyle/>
                    <a:p>
                      <a:r>
                        <a:rPr lang="en-US" sz="1900" dirty="0" smtClean="0"/>
                        <a:t>Day</a:t>
                      </a:r>
                      <a:endParaRPr lang="en-US" sz="1900" dirty="0"/>
                    </a:p>
                  </a:txBody>
                  <a:tcPr marL="98482" marR="98482" marT="49241" marB="49241"/>
                </a:tc>
                <a:tc>
                  <a:txBody>
                    <a:bodyPr/>
                    <a:lstStyle/>
                    <a:p>
                      <a:r>
                        <a:rPr lang="en-US" sz="1900" dirty="0" smtClean="0"/>
                        <a:t>Evening</a:t>
                      </a:r>
                      <a:endParaRPr lang="en-US" sz="1900" dirty="0"/>
                    </a:p>
                  </a:txBody>
                  <a:tcPr marL="98482" marR="98482" marT="49241" marB="49241"/>
                </a:tc>
              </a:tr>
              <a:tr h="392690">
                <a:tc>
                  <a:txBody>
                    <a:bodyPr/>
                    <a:lstStyle/>
                    <a:p>
                      <a:r>
                        <a:rPr lang="en-US" sz="1900" dirty="0" smtClean="0"/>
                        <a:t>27</a:t>
                      </a:r>
                      <a:r>
                        <a:rPr lang="en-US" sz="1900" baseline="30000" dirty="0" smtClean="0"/>
                        <a:t>th</a:t>
                      </a:r>
                      <a:r>
                        <a:rPr lang="en-US" sz="1900" dirty="0" smtClean="0"/>
                        <a:t> – 28</a:t>
                      </a:r>
                      <a:r>
                        <a:rPr lang="en-US" sz="1900" baseline="30000" dirty="0" smtClean="0"/>
                        <a:t>th</a:t>
                      </a:r>
                      <a:r>
                        <a:rPr lang="en-US" sz="1900" dirty="0" smtClean="0"/>
                        <a:t> June</a:t>
                      </a:r>
                      <a:endParaRPr lang="en-US" sz="1900" dirty="0"/>
                    </a:p>
                  </a:txBody>
                  <a:tcPr marL="98482" marR="98482" marT="49241" marB="49241"/>
                </a:tc>
                <a:tc>
                  <a:txBody>
                    <a:bodyPr/>
                    <a:lstStyle/>
                    <a:p>
                      <a:r>
                        <a:rPr lang="en-US" sz="1900" dirty="0" smtClean="0"/>
                        <a:t>Pre-conference Fieldtrips</a:t>
                      </a:r>
                      <a:endParaRPr lang="en-US" sz="1900" dirty="0"/>
                    </a:p>
                  </a:txBody>
                  <a:tcPr marL="98482" marR="98482" marT="49241" marB="49241"/>
                </a:tc>
                <a:tc>
                  <a:txBody>
                    <a:bodyPr/>
                    <a:lstStyle/>
                    <a:p>
                      <a:endParaRPr lang="en-US" sz="1900" dirty="0"/>
                    </a:p>
                  </a:txBody>
                  <a:tcPr marL="98482" marR="98482" marT="49241" marB="49241"/>
                </a:tc>
              </a:tr>
              <a:tr h="399397">
                <a:tc>
                  <a:txBody>
                    <a:bodyPr/>
                    <a:lstStyle/>
                    <a:p>
                      <a:r>
                        <a:rPr lang="en-US" sz="1900" dirty="0" smtClean="0"/>
                        <a:t>29</a:t>
                      </a:r>
                      <a:r>
                        <a:rPr lang="en-US" sz="1900" baseline="30000" dirty="0" smtClean="0"/>
                        <a:t>th</a:t>
                      </a:r>
                      <a:r>
                        <a:rPr lang="en-US" sz="1900" dirty="0" smtClean="0"/>
                        <a:t> June</a:t>
                      </a:r>
                      <a:endParaRPr lang="en-US" sz="1900" dirty="0"/>
                    </a:p>
                  </a:txBody>
                  <a:tcPr marL="98482" marR="98482" marT="49241" marB="49241"/>
                </a:tc>
                <a:tc>
                  <a:txBody>
                    <a:bodyPr/>
                    <a:lstStyle/>
                    <a:p>
                      <a:endParaRPr lang="en-US" sz="1900" dirty="0"/>
                    </a:p>
                  </a:txBody>
                  <a:tcPr marL="98482" marR="98482" marT="49241" marB="49241"/>
                </a:tc>
                <a:tc>
                  <a:txBody>
                    <a:bodyPr/>
                    <a:lstStyle/>
                    <a:p>
                      <a:r>
                        <a:rPr lang="en-US" sz="1900" dirty="0" smtClean="0"/>
                        <a:t>Icebreaker</a:t>
                      </a:r>
                      <a:endParaRPr lang="en-US" sz="1900" dirty="0"/>
                    </a:p>
                  </a:txBody>
                  <a:tcPr marL="98482" marR="98482" marT="49241" marB="49241"/>
                </a:tc>
              </a:tr>
              <a:tr h="399397">
                <a:tc>
                  <a:txBody>
                    <a:bodyPr/>
                    <a:lstStyle/>
                    <a:p>
                      <a:r>
                        <a:rPr lang="en-US" sz="1900" dirty="0" smtClean="0"/>
                        <a:t>30</a:t>
                      </a:r>
                      <a:r>
                        <a:rPr lang="en-US" sz="1900" baseline="30000" dirty="0" smtClean="0"/>
                        <a:t>th</a:t>
                      </a:r>
                      <a:r>
                        <a:rPr lang="en-US" sz="1900" dirty="0" smtClean="0"/>
                        <a:t> June</a:t>
                      </a:r>
                      <a:endParaRPr lang="en-US" sz="1900" dirty="0"/>
                    </a:p>
                  </a:txBody>
                  <a:tcPr marL="98482" marR="98482" marT="49241" marB="49241"/>
                </a:tc>
                <a:tc>
                  <a:txBody>
                    <a:bodyPr/>
                    <a:lstStyle/>
                    <a:p>
                      <a:r>
                        <a:rPr lang="en-US" sz="1900" dirty="0" smtClean="0"/>
                        <a:t>Scientific Sessions</a:t>
                      </a:r>
                      <a:endParaRPr lang="en-US" sz="1900" dirty="0"/>
                    </a:p>
                  </a:txBody>
                  <a:tcPr marL="98482" marR="98482" marT="49241" marB="49241"/>
                </a:tc>
                <a:tc>
                  <a:txBody>
                    <a:bodyPr/>
                    <a:lstStyle/>
                    <a:p>
                      <a:r>
                        <a:rPr lang="en-US" sz="1900" dirty="0" smtClean="0"/>
                        <a:t>Public Lecture</a:t>
                      </a:r>
                      <a:endParaRPr lang="en-US" sz="1900" dirty="0"/>
                    </a:p>
                  </a:txBody>
                  <a:tcPr marL="98482" marR="98482" marT="49241" marB="49241"/>
                </a:tc>
              </a:tr>
              <a:tr h="399397">
                <a:tc>
                  <a:txBody>
                    <a:bodyPr/>
                    <a:lstStyle/>
                    <a:p>
                      <a:r>
                        <a:rPr lang="en-US" sz="1900" dirty="0" smtClean="0"/>
                        <a:t>1</a:t>
                      </a:r>
                      <a:r>
                        <a:rPr lang="en-US" sz="1900" baseline="30000" dirty="0" smtClean="0"/>
                        <a:t>st</a:t>
                      </a:r>
                      <a:r>
                        <a:rPr lang="en-US" sz="1900" dirty="0" smtClean="0"/>
                        <a:t> July</a:t>
                      </a:r>
                      <a:endParaRPr lang="en-US" sz="1900" dirty="0"/>
                    </a:p>
                  </a:txBody>
                  <a:tcPr marL="98482" marR="98482" marT="49241" marB="492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Scientific Sessions</a:t>
                      </a:r>
                    </a:p>
                  </a:txBody>
                  <a:tcPr marL="98482" marR="98482" marT="49241" marB="49241"/>
                </a:tc>
                <a:tc>
                  <a:txBody>
                    <a:bodyPr/>
                    <a:lstStyle/>
                    <a:p>
                      <a:r>
                        <a:rPr lang="en-US" sz="1900" dirty="0" smtClean="0"/>
                        <a:t>Conference Dinner</a:t>
                      </a:r>
                      <a:endParaRPr lang="en-US" sz="1900" dirty="0"/>
                    </a:p>
                  </a:txBody>
                  <a:tcPr marL="98482" marR="98482" marT="49241" marB="49241"/>
                </a:tc>
              </a:tr>
              <a:tr h="689371">
                <a:tc>
                  <a:txBody>
                    <a:bodyPr/>
                    <a:lstStyle/>
                    <a:p>
                      <a:r>
                        <a:rPr lang="en-US" sz="1900" dirty="0" smtClean="0"/>
                        <a:t>2</a:t>
                      </a:r>
                      <a:r>
                        <a:rPr lang="en-US" sz="1900" baseline="30000" dirty="0" smtClean="0"/>
                        <a:t>nd</a:t>
                      </a:r>
                      <a:r>
                        <a:rPr lang="en-US" sz="1900" dirty="0" smtClean="0"/>
                        <a:t> </a:t>
                      </a:r>
                      <a:r>
                        <a:rPr lang="en-US" sz="1900" baseline="0" dirty="0" smtClean="0"/>
                        <a:t>July</a:t>
                      </a:r>
                      <a:endParaRPr lang="en-US" sz="1900" dirty="0"/>
                    </a:p>
                  </a:txBody>
                  <a:tcPr marL="98482" marR="98482" marT="49241" marB="492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Scientific Sessions</a:t>
                      </a:r>
                    </a:p>
                    <a:p>
                      <a:r>
                        <a:rPr lang="en-US" sz="1900" dirty="0" smtClean="0"/>
                        <a:t>Murray Wetlands Tour</a:t>
                      </a:r>
                      <a:endParaRPr lang="en-US" sz="1900" dirty="0"/>
                    </a:p>
                  </a:txBody>
                  <a:tcPr marL="98482" marR="98482" marT="49241" marB="49241"/>
                </a:tc>
                <a:tc>
                  <a:txBody>
                    <a:bodyPr/>
                    <a:lstStyle/>
                    <a:p>
                      <a:r>
                        <a:rPr lang="en-US" sz="1900" dirty="0" smtClean="0"/>
                        <a:t>Brewery Tour</a:t>
                      </a:r>
                      <a:endParaRPr lang="en-US" sz="1900" dirty="0"/>
                    </a:p>
                  </a:txBody>
                  <a:tcPr marL="98482" marR="98482" marT="49241" marB="49241"/>
                </a:tc>
              </a:tr>
              <a:tr h="399397">
                <a:tc>
                  <a:txBody>
                    <a:bodyPr/>
                    <a:lstStyle/>
                    <a:p>
                      <a:r>
                        <a:rPr lang="en-US" sz="1900" dirty="0" smtClean="0"/>
                        <a:t>3</a:t>
                      </a:r>
                      <a:r>
                        <a:rPr lang="en-US" sz="1900" baseline="30000" dirty="0" smtClean="0"/>
                        <a:t>rd</a:t>
                      </a:r>
                      <a:r>
                        <a:rPr lang="en-US" sz="1900" dirty="0" smtClean="0"/>
                        <a:t> July</a:t>
                      </a:r>
                      <a:endParaRPr lang="en-US" sz="1900" dirty="0"/>
                    </a:p>
                  </a:txBody>
                  <a:tcPr marL="98482" marR="98482" marT="49241" marB="492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Scientific Sessions</a:t>
                      </a:r>
                    </a:p>
                  </a:txBody>
                  <a:tcPr marL="98482" marR="98482" marT="49241" marB="49241"/>
                </a:tc>
                <a:tc>
                  <a:txBody>
                    <a:bodyPr/>
                    <a:lstStyle/>
                    <a:p>
                      <a:r>
                        <a:rPr lang="en-US" sz="1900" dirty="0" smtClean="0"/>
                        <a:t>Trivia Night</a:t>
                      </a:r>
                      <a:endParaRPr lang="en-US" sz="1900" dirty="0"/>
                    </a:p>
                  </a:txBody>
                  <a:tcPr marL="98482" marR="98482" marT="49241" marB="49241"/>
                </a:tc>
              </a:tr>
              <a:tr h="399397">
                <a:tc>
                  <a:txBody>
                    <a:bodyPr/>
                    <a:lstStyle/>
                    <a:p>
                      <a:r>
                        <a:rPr lang="en-US" sz="1900" dirty="0" smtClean="0"/>
                        <a:t>4</a:t>
                      </a:r>
                      <a:r>
                        <a:rPr lang="en-US" sz="1900" baseline="30000" dirty="0" smtClean="0"/>
                        <a:t>th</a:t>
                      </a:r>
                      <a:r>
                        <a:rPr lang="en-US" sz="1900" dirty="0" smtClean="0"/>
                        <a:t> July</a:t>
                      </a:r>
                      <a:endParaRPr lang="en-US" sz="1900" dirty="0"/>
                    </a:p>
                  </a:txBody>
                  <a:tcPr marL="98482" marR="98482" marT="49241" marB="49241"/>
                </a:tc>
                <a:tc>
                  <a:txBody>
                    <a:bodyPr/>
                    <a:lstStyle/>
                    <a:p>
                      <a:r>
                        <a:rPr lang="en-US" sz="1900" dirty="0" smtClean="0"/>
                        <a:t>Fieldtrip</a:t>
                      </a:r>
                      <a:r>
                        <a:rPr lang="en-US" sz="1900" baseline="0" dirty="0" smtClean="0"/>
                        <a:t> – </a:t>
                      </a:r>
                      <a:r>
                        <a:rPr lang="en-US" sz="1900" baseline="0" dirty="0" err="1" smtClean="0"/>
                        <a:t>Mungo</a:t>
                      </a:r>
                      <a:r>
                        <a:rPr lang="en-US" sz="1900" baseline="0" dirty="0" smtClean="0"/>
                        <a:t> “</a:t>
                      </a:r>
                      <a:r>
                        <a:rPr lang="en-US" sz="1900" baseline="0" dirty="0" err="1" smtClean="0"/>
                        <a:t>Lite</a:t>
                      </a:r>
                      <a:r>
                        <a:rPr lang="en-US" sz="1900" baseline="0" dirty="0" smtClean="0"/>
                        <a:t>”</a:t>
                      </a:r>
                      <a:endParaRPr lang="en-US" sz="1900" dirty="0"/>
                    </a:p>
                  </a:txBody>
                  <a:tcPr marL="98482" marR="98482" marT="49241" marB="49241"/>
                </a:tc>
                <a:tc>
                  <a:txBody>
                    <a:bodyPr/>
                    <a:lstStyle/>
                    <a:p>
                      <a:endParaRPr lang="en-US" sz="1900"/>
                    </a:p>
                  </a:txBody>
                  <a:tcPr marL="98482" marR="98482" marT="49241" marB="49241"/>
                </a:tc>
              </a:tr>
              <a:tr h="689371">
                <a:tc>
                  <a:txBody>
                    <a:bodyPr/>
                    <a:lstStyle/>
                    <a:p>
                      <a:r>
                        <a:rPr lang="en-US" sz="1900" dirty="0" smtClean="0"/>
                        <a:t>5</a:t>
                      </a:r>
                      <a:r>
                        <a:rPr lang="en-US" sz="1900" baseline="30000" dirty="0" smtClean="0"/>
                        <a:t>th</a:t>
                      </a:r>
                      <a:r>
                        <a:rPr lang="en-US" sz="1900" dirty="0" smtClean="0"/>
                        <a:t> July</a:t>
                      </a:r>
                      <a:endParaRPr lang="en-US" sz="1900" dirty="0"/>
                    </a:p>
                  </a:txBody>
                  <a:tcPr marL="98482" marR="98482" marT="49241" marB="49241"/>
                </a:tc>
                <a:tc>
                  <a:txBody>
                    <a:bodyPr/>
                    <a:lstStyle/>
                    <a:p>
                      <a:r>
                        <a:rPr lang="en-US" sz="1900" dirty="0" smtClean="0"/>
                        <a:t>Fieldtrip</a:t>
                      </a:r>
                      <a:r>
                        <a:rPr lang="en-US" sz="1900" baseline="0" dirty="0" smtClean="0"/>
                        <a:t> – </a:t>
                      </a:r>
                      <a:r>
                        <a:rPr lang="en-US" sz="1900" baseline="0" dirty="0" err="1" smtClean="0"/>
                        <a:t>Mungo</a:t>
                      </a:r>
                      <a:r>
                        <a:rPr lang="en-US" sz="1900" baseline="0" dirty="0" smtClean="0"/>
                        <a:t> for keeps</a:t>
                      </a:r>
                      <a:endParaRPr lang="en-US" sz="1900" dirty="0"/>
                    </a:p>
                  </a:txBody>
                  <a:tcPr marL="98482" marR="98482" marT="49241" marB="49241"/>
                </a:tc>
                <a:tc>
                  <a:txBody>
                    <a:bodyPr/>
                    <a:lstStyle/>
                    <a:p>
                      <a:endParaRPr lang="en-US" sz="1900" dirty="0"/>
                    </a:p>
                  </a:txBody>
                  <a:tcPr marL="98482" marR="98482" marT="49241" marB="49241"/>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331913" y="-242888"/>
            <a:ext cx="8229600" cy="1143001"/>
          </a:xfrm>
        </p:spPr>
        <p:txBody>
          <a:bodyPr/>
          <a:lstStyle/>
          <a:p>
            <a:pPr eaLnBrk="1" hangingPunct="1"/>
            <a:r>
              <a:rPr lang="en-AU" smtClean="0"/>
              <a:t>Proposed Sessions</a:t>
            </a:r>
            <a:endParaRPr lang="en-US" smtClean="0"/>
          </a:p>
        </p:txBody>
      </p:sp>
      <p:pic>
        <p:nvPicPr>
          <p:cNvPr id="19458" name="Picture 11"/>
          <p:cNvPicPr>
            <a:picLocks noChangeAspect="1" noChangeArrowheads="1"/>
          </p:cNvPicPr>
          <p:nvPr/>
        </p:nvPicPr>
        <p:blipFill>
          <a:blip r:embed="rId3" cstate="print"/>
          <a:srcRect r="6047" b="15782"/>
          <a:stretch>
            <a:fillRect/>
          </a:stretch>
        </p:blipFill>
        <p:spPr bwMode="auto">
          <a:xfrm>
            <a:off x="0" y="4495800"/>
            <a:ext cx="1979613" cy="2362200"/>
          </a:xfrm>
          <a:prstGeom prst="rect">
            <a:avLst/>
          </a:prstGeom>
          <a:noFill/>
          <a:ln w="9525">
            <a:noFill/>
            <a:miter lim="800000"/>
            <a:headEnd/>
            <a:tailEnd/>
          </a:ln>
        </p:spPr>
      </p:pic>
      <p:pic>
        <p:nvPicPr>
          <p:cNvPr id="19459" name="Picture 12"/>
          <p:cNvPicPr>
            <a:picLocks noChangeAspect="1" noChangeArrowheads="1"/>
          </p:cNvPicPr>
          <p:nvPr/>
        </p:nvPicPr>
        <p:blipFill>
          <a:blip r:embed="rId4" cstate="print"/>
          <a:srcRect/>
          <a:stretch>
            <a:fillRect/>
          </a:stretch>
        </p:blipFill>
        <p:spPr bwMode="auto">
          <a:xfrm>
            <a:off x="0" y="1484313"/>
            <a:ext cx="1979613" cy="1571625"/>
          </a:xfrm>
          <a:prstGeom prst="rect">
            <a:avLst/>
          </a:prstGeom>
          <a:noFill/>
          <a:ln w="9525">
            <a:noFill/>
            <a:miter lim="800000"/>
            <a:headEnd/>
            <a:tailEnd/>
          </a:ln>
        </p:spPr>
      </p:pic>
      <p:pic>
        <p:nvPicPr>
          <p:cNvPr id="19460" name="Picture 13"/>
          <p:cNvPicPr>
            <a:picLocks noChangeAspect="1" noChangeArrowheads="1"/>
          </p:cNvPicPr>
          <p:nvPr/>
        </p:nvPicPr>
        <p:blipFill>
          <a:blip r:embed="rId5" cstate="print"/>
          <a:srcRect/>
          <a:stretch>
            <a:fillRect/>
          </a:stretch>
        </p:blipFill>
        <p:spPr bwMode="auto">
          <a:xfrm>
            <a:off x="0" y="0"/>
            <a:ext cx="1979613" cy="1514475"/>
          </a:xfrm>
          <a:prstGeom prst="rect">
            <a:avLst/>
          </a:prstGeom>
          <a:noFill/>
          <a:ln w="9525">
            <a:noFill/>
            <a:miter lim="800000"/>
            <a:headEnd/>
            <a:tailEnd/>
          </a:ln>
        </p:spPr>
      </p:pic>
      <p:pic>
        <p:nvPicPr>
          <p:cNvPr id="19461" name="Picture 14"/>
          <p:cNvPicPr>
            <a:picLocks noChangeAspect="1" noChangeArrowheads="1"/>
          </p:cNvPicPr>
          <p:nvPr/>
        </p:nvPicPr>
        <p:blipFill>
          <a:blip r:embed="rId6" cstate="print"/>
          <a:srcRect/>
          <a:stretch>
            <a:fillRect/>
          </a:stretch>
        </p:blipFill>
        <p:spPr bwMode="auto">
          <a:xfrm>
            <a:off x="0" y="3068638"/>
            <a:ext cx="1979613" cy="1408112"/>
          </a:xfrm>
          <a:prstGeom prst="rect">
            <a:avLst/>
          </a:prstGeom>
          <a:noFill/>
          <a:ln w="9525">
            <a:noFill/>
            <a:miter lim="800000"/>
            <a:headEnd/>
            <a:tailEnd/>
          </a:ln>
        </p:spPr>
      </p:pic>
      <p:sp>
        <p:nvSpPr>
          <p:cNvPr id="31" name="Content Placeholder 2"/>
          <p:cNvSpPr txBox="1">
            <a:spLocks/>
          </p:cNvSpPr>
          <p:nvPr/>
        </p:nvSpPr>
        <p:spPr>
          <a:xfrm>
            <a:off x="2339975" y="836613"/>
            <a:ext cx="6769100" cy="5040312"/>
          </a:xfrm>
          <a:prstGeom prst="rect">
            <a:avLst/>
          </a:prstGeom>
        </p:spPr>
        <p:txBody>
          <a:bodyPr>
            <a:normAutofit/>
          </a:bodyPr>
          <a:lstStyle/>
          <a:p>
            <a:pPr marL="342900" indent="-342900">
              <a:spcBef>
                <a:spcPct val="20000"/>
              </a:spcBef>
              <a:buFont typeface="Arial" charset="0"/>
              <a:buChar char="•"/>
            </a:pPr>
            <a:r>
              <a:rPr lang="en-AU" sz="2800">
                <a:latin typeface="Calibri" pitchFamily="34" charset="0"/>
              </a:rPr>
              <a:t>Prehistoric Human Impact in Australia</a:t>
            </a:r>
          </a:p>
          <a:p>
            <a:pPr marL="342900" indent="-342900">
              <a:spcBef>
                <a:spcPct val="20000"/>
              </a:spcBef>
              <a:buFont typeface="Arial" charset="0"/>
              <a:buChar char="•"/>
            </a:pPr>
            <a:r>
              <a:rPr lang="en-AU" sz="2800">
                <a:latin typeface="Calibri" pitchFamily="34" charset="0"/>
              </a:rPr>
              <a:t>New research in Willandra</a:t>
            </a:r>
          </a:p>
          <a:p>
            <a:pPr marL="342900" indent="-342900">
              <a:spcBef>
                <a:spcPct val="20000"/>
              </a:spcBef>
              <a:buFont typeface="Arial" charset="0"/>
              <a:buChar char="•"/>
            </a:pPr>
            <a:r>
              <a:rPr lang="en-AU" sz="2800">
                <a:latin typeface="Calibri" pitchFamily="34" charset="0"/>
              </a:rPr>
              <a:t>Old sites revisited</a:t>
            </a:r>
          </a:p>
          <a:p>
            <a:pPr marL="342900" indent="-342900">
              <a:spcBef>
                <a:spcPct val="20000"/>
              </a:spcBef>
              <a:buFont typeface="Arial" charset="0"/>
              <a:buChar char="•"/>
            </a:pPr>
            <a:r>
              <a:rPr lang="en-AU" sz="2800">
                <a:latin typeface="Calibri" pitchFamily="34" charset="0"/>
              </a:rPr>
              <a:t>Role of the Oceans and Ice</a:t>
            </a:r>
          </a:p>
          <a:p>
            <a:pPr marL="342900" indent="-342900">
              <a:spcBef>
                <a:spcPct val="20000"/>
              </a:spcBef>
              <a:buFont typeface="Arial" charset="0"/>
              <a:buChar char="•"/>
            </a:pPr>
            <a:r>
              <a:rPr lang="en-AU" sz="2800">
                <a:latin typeface="Calibri" pitchFamily="34" charset="0"/>
              </a:rPr>
              <a:t>Lakes, Dunes, Dust and Soils</a:t>
            </a:r>
          </a:p>
          <a:p>
            <a:pPr marL="342900" indent="-342900">
              <a:spcBef>
                <a:spcPct val="20000"/>
              </a:spcBef>
              <a:buFont typeface="Arial" charset="0"/>
              <a:buChar char="•"/>
            </a:pPr>
            <a:r>
              <a:rPr lang="en-AU" sz="2800">
                <a:latin typeface="Calibri" pitchFamily="34" charset="0"/>
              </a:rPr>
              <a:t>Lessons from rivers</a:t>
            </a:r>
          </a:p>
          <a:p>
            <a:pPr marL="342900" indent="-342900">
              <a:spcBef>
                <a:spcPct val="20000"/>
              </a:spcBef>
              <a:buFont typeface="Arial" charset="0"/>
              <a:buChar char="•"/>
            </a:pPr>
            <a:r>
              <a:rPr lang="en-AU" sz="2800">
                <a:latin typeface="Calibri" pitchFamily="34" charset="0"/>
              </a:rPr>
              <a:t>The role of the Quaternary to inform management</a:t>
            </a:r>
          </a:p>
          <a:p>
            <a:pPr marL="342900" indent="-342900">
              <a:spcBef>
                <a:spcPct val="20000"/>
              </a:spcBef>
              <a:buFont typeface="Arial" charset="0"/>
              <a:buChar char="•"/>
            </a:pPr>
            <a:r>
              <a:rPr lang="en-AU" sz="2800">
                <a:latin typeface="Calibri" pitchFamily="34" charset="0"/>
              </a:rPr>
              <a:t>SHAPE </a:t>
            </a:r>
          </a:p>
          <a:p>
            <a:pPr marL="342900" indent="-342900">
              <a:spcBef>
                <a:spcPct val="20000"/>
              </a:spcBef>
              <a:buFont typeface="Arial" charset="0"/>
              <a:buChar char="•"/>
            </a:pPr>
            <a:r>
              <a:rPr lang="en-AU" sz="2800">
                <a:latin typeface="Calibri" pitchFamily="34" charset="0"/>
              </a:rPr>
              <a:t>CELL50K– interhemispheric comparsions</a:t>
            </a:r>
          </a:p>
          <a:p>
            <a:pPr marL="342900" indent="-342900">
              <a:spcBef>
                <a:spcPct val="20000"/>
              </a:spcBef>
              <a:buFont typeface="Arial" charset="0"/>
              <a:buChar char="•"/>
            </a:pPr>
            <a:r>
              <a:rPr lang="en-AU" sz="2800">
                <a:latin typeface="Calibri" pitchFamily="34" charset="0"/>
              </a:rPr>
              <a:t>Open session</a:t>
            </a:r>
          </a:p>
          <a:p>
            <a:pPr marL="342900" indent="-342900">
              <a:spcBef>
                <a:spcPct val="20000"/>
              </a:spcBef>
            </a:pPr>
            <a:endParaRPr lang="en-US" sz="28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311275" y="-171450"/>
            <a:ext cx="8229600" cy="1143000"/>
          </a:xfrm>
        </p:spPr>
        <p:txBody>
          <a:bodyPr/>
          <a:lstStyle/>
          <a:p>
            <a:pPr eaLnBrk="1" hangingPunct="1"/>
            <a:r>
              <a:rPr lang="en-AU" smtClean="0"/>
              <a:t>Field Trips</a:t>
            </a:r>
            <a:endParaRPr lang="en-US" smtClean="0"/>
          </a:p>
        </p:txBody>
      </p:sp>
      <p:pic>
        <p:nvPicPr>
          <p:cNvPr id="21506" name="Picture 11"/>
          <p:cNvPicPr>
            <a:picLocks noChangeAspect="1" noChangeArrowheads="1"/>
          </p:cNvPicPr>
          <p:nvPr/>
        </p:nvPicPr>
        <p:blipFill>
          <a:blip r:embed="rId2" cstate="print"/>
          <a:srcRect r="6047" b="15782"/>
          <a:stretch>
            <a:fillRect/>
          </a:stretch>
        </p:blipFill>
        <p:spPr bwMode="auto">
          <a:xfrm>
            <a:off x="0" y="4495800"/>
            <a:ext cx="1979613" cy="2362200"/>
          </a:xfrm>
          <a:prstGeom prst="rect">
            <a:avLst/>
          </a:prstGeom>
          <a:noFill/>
          <a:ln w="9525">
            <a:noFill/>
            <a:miter lim="800000"/>
            <a:headEnd/>
            <a:tailEnd/>
          </a:ln>
        </p:spPr>
      </p:pic>
      <p:pic>
        <p:nvPicPr>
          <p:cNvPr id="21507" name="Picture 12"/>
          <p:cNvPicPr>
            <a:picLocks noChangeAspect="1" noChangeArrowheads="1"/>
          </p:cNvPicPr>
          <p:nvPr/>
        </p:nvPicPr>
        <p:blipFill>
          <a:blip r:embed="rId3" cstate="print"/>
          <a:srcRect/>
          <a:stretch>
            <a:fillRect/>
          </a:stretch>
        </p:blipFill>
        <p:spPr bwMode="auto">
          <a:xfrm>
            <a:off x="0" y="1484313"/>
            <a:ext cx="1979613" cy="1571625"/>
          </a:xfrm>
          <a:prstGeom prst="rect">
            <a:avLst/>
          </a:prstGeom>
          <a:noFill/>
          <a:ln w="9525">
            <a:noFill/>
            <a:miter lim="800000"/>
            <a:headEnd/>
            <a:tailEnd/>
          </a:ln>
        </p:spPr>
      </p:pic>
      <p:pic>
        <p:nvPicPr>
          <p:cNvPr id="21508" name="Picture 13"/>
          <p:cNvPicPr>
            <a:picLocks noChangeAspect="1" noChangeArrowheads="1"/>
          </p:cNvPicPr>
          <p:nvPr/>
        </p:nvPicPr>
        <p:blipFill>
          <a:blip r:embed="rId4" cstate="print"/>
          <a:srcRect/>
          <a:stretch>
            <a:fillRect/>
          </a:stretch>
        </p:blipFill>
        <p:spPr bwMode="auto">
          <a:xfrm>
            <a:off x="0" y="0"/>
            <a:ext cx="1979613" cy="1514475"/>
          </a:xfrm>
          <a:prstGeom prst="rect">
            <a:avLst/>
          </a:prstGeom>
          <a:noFill/>
          <a:ln w="9525">
            <a:noFill/>
            <a:miter lim="800000"/>
            <a:headEnd/>
            <a:tailEnd/>
          </a:ln>
        </p:spPr>
      </p:pic>
      <p:pic>
        <p:nvPicPr>
          <p:cNvPr id="21509" name="Picture 14"/>
          <p:cNvPicPr>
            <a:picLocks noChangeAspect="1" noChangeArrowheads="1"/>
          </p:cNvPicPr>
          <p:nvPr/>
        </p:nvPicPr>
        <p:blipFill>
          <a:blip r:embed="rId5" cstate="print"/>
          <a:srcRect/>
          <a:stretch>
            <a:fillRect/>
          </a:stretch>
        </p:blipFill>
        <p:spPr bwMode="auto">
          <a:xfrm>
            <a:off x="0" y="3068638"/>
            <a:ext cx="1979613" cy="1408112"/>
          </a:xfrm>
          <a:prstGeom prst="rect">
            <a:avLst/>
          </a:prstGeom>
          <a:noFill/>
          <a:ln w="9525">
            <a:noFill/>
            <a:miter lim="800000"/>
            <a:headEnd/>
            <a:tailEnd/>
          </a:ln>
        </p:spPr>
      </p:pic>
      <p:sp>
        <p:nvSpPr>
          <p:cNvPr id="21510" name="Content Placeholder 2"/>
          <p:cNvSpPr>
            <a:spLocks noGrp="1"/>
          </p:cNvSpPr>
          <p:nvPr>
            <p:ph idx="1"/>
          </p:nvPr>
        </p:nvSpPr>
        <p:spPr>
          <a:xfrm>
            <a:off x="2195513" y="836613"/>
            <a:ext cx="6769100" cy="5688012"/>
          </a:xfrm>
        </p:spPr>
        <p:txBody>
          <a:bodyPr/>
          <a:lstStyle/>
          <a:p>
            <a:pPr eaLnBrk="1" hangingPunct="1">
              <a:lnSpc>
                <a:spcPct val="80000"/>
              </a:lnSpc>
              <a:buFont typeface="Arial" charset="0"/>
              <a:buNone/>
            </a:pPr>
            <a:r>
              <a:rPr lang="en-AU" sz="2200" smtClean="0"/>
              <a:t>Pre-Conference:</a:t>
            </a:r>
          </a:p>
          <a:p>
            <a:pPr eaLnBrk="1" hangingPunct="1">
              <a:lnSpc>
                <a:spcPct val="80000"/>
              </a:lnSpc>
            </a:pPr>
            <a:r>
              <a:rPr lang="en-AU" sz="2200" i="1" smtClean="0"/>
              <a:t>Murray Cliffs and Palaeochannels </a:t>
            </a:r>
            <a:r>
              <a:rPr lang="en-AU" sz="2200" smtClean="0"/>
              <a:t>27</a:t>
            </a:r>
            <a:r>
              <a:rPr lang="en-AU" sz="2200" baseline="30000" smtClean="0"/>
              <a:t>th</a:t>
            </a:r>
            <a:r>
              <a:rPr lang="en-AU" sz="2200" smtClean="0"/>
              <a:t>-28</a:t>
            </a:r>
            <a:r>
              <a:rPr lang="en-AU" sz="2200" baseline="30000" smtClean="0"/>
              <a:t>th</a:t>
            </a:r>
            <a:r>
              <a:rPr lang="en-AU" sz="2200" smtClean="0"/>
              <a:t> June $250. From Mildura-Mildura (Hope)</a:t>
            </a:r>
          </a:p>
          <a:p>
            <a:pPr eaLnBrk="1" hangingPunct="1">
              <a:lnSpc>
                <a:spcPct val="80000"/>
              </a:lnSpc>
            </a:pPr>
            <a:r>
              <a:rPr lang="en-AU" sz="2200" i="1" smtClean="0"/>
              <a:t>Palaeochannels, dunes and floodplains</a:t>
            </a:r>
            <a:r>
              <a:rPr lang="en-AU" sz="2200" smtClean="0"/>
              <a:t>. Sydney-Mildura (Hesse and White)</a:t>
            </a:r>
          </a:p>
          <a:p>
            <a:pPr eaLnBrk="1" hangingPunct="1">
              <a:lnSpc>
                <a:spcPct val="80000"/>
              </a:lnSpc>
              <a:buFont typeface="Arial" charset="0"/>
              <a:buNone/>
            </a:pPr>
            <a:endParaRPr lang="en-AU" sz="2200" smtClean="0"/>
          </a:p>
          <a:p>
            <a:pPr eaLnBrk="1" hangingPunct="1">
              <a:lnSpc>
                <a:spcPct val="80000"/>
              </a:lnSpc>
              <a:buFont typeface="Arial" charset="0"/>
              <a:buNone/>
            </a:pPr>
            <a:r>
              <a:rPr lang="en-AU" sz="2200" smtClean="0"/>
              <a:t>‘Mid’-Conference:</a:t>
            </a:r>
          </a:p>
          <a:p>
            <a:pPr eaLnBrk="1" hangingPunct="1">
              <a:lnSpc>
                <a:spcPct val="80000"/>
              </a:lnSpc>
            </a:pPr>
            <a:r>
              <a:rPr lang="en-AU" sz="2200" i="1" smtClean="0"/>
              <a:t>Murray wetlands </a:t>
            </a:r>
            <a:r>
              <a:rPr lang="en-AU" sz="2200" smtClean="0"/>
              <a:t>afternoon 2</a:t>
            </a:r>
            <a:r>
              <a:rPr lang="en-AU" sz="2200" baseline="30000" smtClean="0"/>
              <a:t>nd</a:t>
            </a:r>
            <a:r>
              <a:rPr lang="en-AU" sz="2200" smtClean="0"/>
              <a:t> July (Reeves)</a:t>
            </a:r>
          </a:p>
          <a:p>
            <a:pPr eaLnBrk="1" hangingPunct="1">
              <a:lnSpc>
                <a:spcPct val="80000"/>
              </a:lnSpc>
              <a:buFont typeface="Arial" charset="0"/>
              <a:buNone/>
            </a:pPr>
            <a:endParaRPr lang="en-AU" sz="2200" smtClean="0"/>
          </a:p>
          <a:p>
            <a:pPr eaLnBrk="1" hangingPunct="1">
              <a:lnSpc>
                <a:spcPct val="80000"/>
              </a:lnSpc>
              <a:buFont typeface="Arial" charset="0"/>
              <a:buNone/>
            </a:pPr>
            <a:r>
              <a:rPr lang="en-AU" sz="2200" smtClean="0"/>
              <a:t>Post Conference:</a:t>
            </a:r>
          </a:p>
          <a:p>
            <a:pPr eaLnBrk="1" hangingPunct="1">
              <a:lnSpc>
                <a:spcPct val="80000"/>
              </a:lnSpc>
            </a:pPr>
            <a:r>
              <a:rPr lang="en-AU" sz="2200" smtClean="0"/>
              <a:t>Lake Mungo – “Lite”. Friday 4</a:t>
            </a:r>
            <a:r>
              <a:rPr lang="en-AU" sz="2200" baseline="30000" smtClean="0"/>
              <a:t>th</a:t>
            </a:r>
            <a:r>
              <a:rPr lang="en-AU" sz="2200" smtClean="0"/>
              <a:t> July.</a:t>
            </a:r>
          </a:p>
          <a:p>
            <a:pPr eaLnBrk="1" hangingPunct="1">
              <a:lnSpc>
                <a:spcPct val="80000"/>
              </a:lnSpc>
            </a:pPr>
            <a:r>
              <a:rPr lang="en-AU" sz="2200" smtClean="0"/>
              <a:t>Lake Mungo for keeps. Saturday 5</a:t>
            </a:r>
            <a:r>
              <a:rPr lang="en-AU" sz="2200" baseline="30000" smtClean="0"/>
              <a:t>th</a:t>
            </a:r>
            <a:r>
              <a:rPr lang="en-AU" sz="2200" smtClean="0"/>
              <a:t> July.</a:t>
            </a:r>
          </a:p>
          <a:p>
            <a:pPr eaLnBrk="1" hangingPunct="1">
              <a:lnSpc>
                <a:spcPct val="80000"/>
              </a:lnSpc>
              <a:buFont typeface="Arial" charset="0"/>
              <a:buNone/>
            </a:pPr>
            <a:endParaRPr lang="en-AU" sz="2200" smtClean="0"/>
          </a:p>
          <a:p>
            <a:pPr eaLnBrk="1" hangingPunct="1">
              <a:lnSpc>
                <a:spcPct val="80000"/>
              </a:lnSpc>
              <a:buFont typeface="Arial" charset="0"/>
              <a:buNone/>
            </a:pPr>
            <a:r>
              <a:rPr lang="en-AU" sz="2200" smtClean="0"/>
              <a:t>Keep an eye on the AQUA website for further details as they emerge. Possible additions include a tour of the NW Victorian salt lakes (from Melbourne) and a trip from Adelaide.</a:t>
            </a:r>
          </a:p>
          <a:p>
            <a:pPr eaLnBrk="1" hangingPunct="1">
              <a:lnSpc>
                <a:spcPct val="80000"/>
              </a:lnSpc>
            </a:pPr>
            <a:endParaRPr lang="en-AU" sz="2200" smtClean="0"/>
          </a:p>
          <a:p>
            <a:pPr eaLnBrk="1" hangingPunct="1">
              <a:lnSpc>
                <a:spcPct val="80000"/>
              </a:lnSpc>
              <a:buFont typeface="Arial" charset="0"/>
              <a:buNone/>
            </a:pPr>
            <a:endParaRPr lang="en-AU" sz="2200" smtClean="0"/>
          </a:p>
          <a:p>
            <a:pPr eaLnBrk="1" hangingPunct="1">
              <a:lnSpc>
                <a:spcPct val="80000"/>
              </a:lnSpc>
            </a:pPr>
            <a:endParaRPr lang="en-AU" sz="2200" smtClean="0"/>
          </a:p>
          <a:p>
            <a:pPr lvl="1" eaLnBrk="1" hangingPunct="1">
              <a:lnSpc>
                <a:spcPct val="80000"/>
              </a:lnSpc>
              <a:buFont typeface="Arial" charset="0"/>
              <a:buNone/>
            </a:pPr>
            <a:endParaRPr lang="en-US"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455738" y="-171450"/>
            <a:ext cx="8229600" cy="1143000"/>
          </a:xfrm>
        </p:spPr>
        <p:txBody>
          <a:bodyPr/>
          <a:lstStyle/>
          <a:p>
            <a:pPr eaLnBrk="1" hangingPunct="1"/>
            <a:r>
              <a:rPr lang="en-AU" smtClean="0"/>
              <a:t>Getting there and back again</a:t>
            </a:r>
            <a:endParaRPr lang="en-US" smtClean="0"/>
          </a:p>
        </p:txBody>
      </p:sp>
      <p:pic>
        <p:nvPicPr>
          <p:cNvPr id="22530" name="Picture 11"/>
          <p:cNvPicPr>
            <a:picLocks noChangeAspect="1" noChangeArrowheads="1"/>
          </p:cNvPicPr>
          <p:nvPr/>
        </p:nvPicPr>
        <p:blipFill>
          <a:blip r:embed="rId2" cstate="print"/>
          <a:srcRect r="6047" b="15782"/>
          <a:stretch>
            <a:fillRect/>
          </a:stretch>
        </p:blipFill>
        <p:spPr bwMode="auto">
          <a:xfrm>
            <a:off x="0" y="2997200"/>
            <a:ext cx="2124075" cy="2447925"/>
          </a:xfrm>
          <a:prstGeom prst="rect">
            <a:avLst/>
          </a:prstGeom>
          <a:noFill/>
          <a:ln w="9525">
            <a:noFill/>
            <a:miter lim="800000"/>
            <a:headEnd/>
            <a:tailEnd/>
          </a:ln>
        </p:spPr>
      </p:pic>
      <p:sp>
        <p:nvSpPr>
          <p:cNvPr id="8" name="Content Placeholder 2"/>
          <p:cNvSpPr>
            <a:spLocks noGrp="1"/>
          </p:cNvSpPr>
          <p:nvPr>
            <p:ph idx="1"/>
          </p:nvPr>
        </p:nvSpPr>
        <p:spPr>
          <a:xfrm>
            <a:off x="2339975" y="981075"/>
            <a:ext cx="6624638" cy="5543550"/>
          </a:xfrm>
        </p:spPr>
        <p:txBody>
          <a:bodyPr rtlCol="0">
            <a:normAutofit fontScale="62500" lnSpcReduction="20000"/>
          </a:bodyPr>
          <a:lstStyle/>
          <a:p>
            <a:pPr marL="0" indent="0" eaLnBrk="1" fontAlgn="auto" hangingPunct="1">
              <a:spcAft>
                <a:spcPts val="0"/>
              </a:spcAft>
              <a:buFont typeface="Arial" pitchFamily="34" charset="0"/>
              <a:buNone/>
              <a:defRPr/>
            </a:pPr>
            <a:r>
              <a:rPr lang="en-AU" dirty="0" smtClean="0"/>
              <a:t>The pre and post conference field trips will get you to or from the venue, and are highly recommended if you have time. </a:t>
            </a:r>
          </a:p>
          <a:p>
            <a:pPr marL="0" indent="0" eaLnBrk="1" fontAlgn="auto" hangingPunct="1">
              <a:spcAft>
                <a:spcPts val="0"/>
              </a:spcAft>
              <a:buFont typeface="Arial" pitchFamily="34" charset="0"/>
              <a:buNone/>
              <a:defRPr/>
            </a:pPr>
            <a:endParaRPr lang="en-AU" dirty="0" smtClean="0"/>
          </a:p>
          <a:p>
            <a:pPr marL="0" indent="0" eaLnBrk="1" fontAlgn="auto" hangingPunct="1">
              <a:spcAft>
                <a:spcPts val="0"/>
              </a:spcAft>
              <a:buFont typeface="Arial" pitchFamily="34" charset="0"/>
              <a:buNone/>
              <a:defRPr/>
            </a:pPr>
            <a:r>
              <a:rPr lang="en-AU" dirty="0" smtClean="0"/>
              <a:t>The local tourist information service has a handy list of travel options at </a:t>
            </a:r>
            <a:r>
              <a:rPr lang="en-US" dirty="0" smtClean="0">
                <a:hlinkClick r:id="rId3"/>
              </a:rPr>
              <a:t>http://www.visitmildura.com.au/getting-to-the-region.html</a:t>
            </a:r>
            <a:endParaRPr lang="en-US" dirty="0" smtClean="0"/>
          </a:p>
          <a:p>
            <a:pPr eaLnBrk="1" fontAlgn="auto" hangingPunct="1">
              <a:spcAft>
                <a:spcPts val="0"/>
              </a:spcAft>
              <a:buFont typeface="Arial" pitchFamily="34" charset="0"/>
              <a:buNone/>
              <a:defRPr/>
            </a:pPr>
            <a:endParaRPr lang="en-AU" dirty="0" smtClean="0"/>
          </a:p>
          <a:p>
            <a:pPr eaLnBrk="1" fontAlgn="auto" hangingPunct="1">
              <a:spcAft>
                <a:spcPts val="0"/>
              </a:spcAft>
              <a:buFont typeface="Arial" pitchFamily="34" charset="0"/>
              <a:buChar char="•"/>
              <a:defRPr/>
            </a:pPr>
            <a:r>
              <a:rPr lang="en-AU" b="1" dirty="0" smtClean="0"/>
              <a:t>Driving </a:t>
            </a:r>
            <a:r>
              <a:rPr lang="en-AU" dirty="0" smtClean="0"/>
              <a:t>will take you 4 hours from Adelaide, 6 hours from Melbourne, 8 hours from Canberra and 11 hours from Sydney</a:t>
            </a:r>
          </a:p>
          <a:p>
            <a:pPr eaLnBrk="1" fontAlgn="auto" hangingPunct="1">
              <a:spcAft>
                <a:spcPts val="0"/>
              </a:spcAft>
              <a:buFont typeface="Arial" pitchFamily="34" charset="0"/>
              <a:buNone/>
              <a:defRPr/>
            </a:pPr>
            <a:endParaRPr lang="en-AU" dirty="0" smtClean="0"/>
          </a:p>
          <a:p>
            <a:pPr eaLnBrk="1" fontAlgn="auto" hangingPunct="1">
              <a:spcAft>
                <a:spcPts val="0"/>
              </a:spcAft>
              <a:buFont typeface="Arial" pitchFamily="34" charset="0"/>
              <a:buChar char="•"/>
              <a:defRPr/>
            </a:pPr>
            <a:r>
              <a:rPr lang="en-AU" dirty="0" smtClean="0"/>
              <a:t>Regular </a:t>
            </a:r>
            <a:r>
              <a:rPr lang="en-AU" b="1" dirty="0" smtClean="0"/>
              <a:t>flights</a:t>
            </a:r>
            <a:r>
              <a:rPr lang="en-AU" dirty="0" smtClean="0"/>
              <a:t> operate from Melbourne through Rex, Qantas or Virgin. Rex also services Sydney and Adelaide </a:t>
            </a:r>
          </a:p>
          <a:p>
            <a:pPr eaLnBrk="1" fontAlgn="auto" hangingPunct="1">
              <a:spcAft>
                <a:spcPts val="0"/>
              </a:spcAft>
              <a:buFont typeface="Arial" pitchFamily="34" charset="0"/>
              <a:buChar char="•"/>
              <a:defRPr/>
            </a:pPr>
            <a:endParaRPr lang="en-AU" dirty="0" smtClean="0"/>
          </a:p>
          <a:p>
            <a:pPr eaLnBrk="1" fontAlgn="auto" hangingPunct="1">
              <a:spcAft>
                <a:spcPts val="0"/>
              </a:spcAft>
              <a:buFont typeface="Arial" pitchFamily="34" charset="0"/>
              <a:buChar char="•"/>
              <a:defRPr/>
            </a:pPr>
            <a:r>
              <a:rPr lang="en-AU" b="1" dirty="0" smtClean="0"/>
              <a:t>Trains and buses </a:t>
            </a:r>
            <a:r>
              <a:rPr lang="en-AU" dirty="0" smtClean="0"/>
              <a:t>are a reasonable proposition from Adelaide (Greyhound, </a:t>
            </a:r>
            <a:r>
              <a:rPr lang="en-AU" dirty="0" err="1" smtClean="0"/>
              <a:t>Busesrus</a:t>
            </a:r>
            <a:r>
              <a:rPr lang="en-AU" dirty="0" smtClean="0"/>
              <a:t>, 5 hours) and via Melbourne via V-line (8 hours).  The </a:t>
            </a:r>
            <a:r>
              <a:rPr lang="en-AU" dirty="0" err="1" smtClean="0"/>
              <a:t>masochistics</a:t>
            </a:r>
            <a:r>
              <a:rPr lang="en-AU" dirty="0" smtClean="0"/>
              <a:t> might also like the journey from Sydney and Canberra (Greyhound, 16+ hours)</a:t>
            </a:r>
          </a:p>
          <a:p>
            <a:pPr eaLnBrk="1" fontAlgn="auto" hangingPunct="1">
              <a:spcAft>
                <a:spcPts val="0"/>
              </a:spcAft>
              <a:buFont typeface="Arial" pitchFamily="34" charset="0"/>
              <a:buChar char="•"/>
              <a:defRPr/>
            </a:pPr>
            <a:endParaRPr lang="en-AU" dirty="0"/>
          </a:p>
          <a:p>
            <a:pPr eaLnBrk="1" fontAlgn="auto" hangingPunct="1">
              <a:spcAft>
                <a:spcPts val="0"/>
              </a:spcAft>
              <a:buFont typeface="Arial" pitchFamily="34" charset="0"/>
              <a:buChar char="•"/>
              <a:defRPr/>
            </a:pPr>
            <a:endParaRPr lang="en-AU" dirty="0" smtClean="0"/>
          </a:p>
          <a:p>
            <a:pPr lvl="1" eaLnBrk="1" fontAlgn="auto" hangingPunct="1">
              <a:spcAft>
                <a:spcPts val="0"/>
              </a:spcAft>
              <a:buFont typeface="Arial" pitchFamily="34" charset="0"/>
              <a:buNone/>
              <a:defRPr/>
            </a:pPr>
            <a:endParaRPr lang="en-US" dirty="0"/>
          </a:p>
        </p:txBody>
      </p:sp>
      <p:pic>
        <p:nvPicPr>
          <p:cNvPr id="22532" name="Picture 2"/>
          <p:cNvPicPr>
            <a:picLocks noChangeAspect="1" noChangeArrowheads="1"/>
          </p:cNvPicPr>
          <p:nvPr/>
        </p:nvPicPr>
        <p:blipFill>
          <a:blip r:embed="rId4" cstate="print"/>
          <a:srcRect/>
          <a:stretch>
            <a:fillRect/>
          </a:stretch>
        </p:blipFill>
        <p:spPr bwMode="auto">
          <a:xfrm>
            <a:off x="0" y="0"/>
            <a:ext cx="2124075" cy="1473200"/>
          </a:xfrm>
          <a:prstGeom prst="rect">
            <a:avLst/>
          </a:prstGeom>
          <a:noFill/>
          <a:ln w="9525">
            <a:noFill/>
            <a:miter lim="800000"/>
            <a:headEnd/>
            <a:tailEnd/>
          </a:ln>
        </p:spPr>
      </p:pic>
      <p:pic>
        <p:nvPicPr>
          <p:cNvPr id="22533" name="Picture 3"/>
          <p:cNvPicPr>
            <a:picLocks noChangeAspect="1" noChangeArrowheads="1"/>
          </p:cNvPicPr>
          <p:nvPr/>
        </p:nvPicPr>
        <p:blipFill>
          <a:blip r:embed="rId5" cstate="print"/>
          <a:srcRect/>
          <a:stretch>
            <a:fillRect/>
          </a:stretch>
        </p:blipFill>
        <p:spPr bwMode="auto">
          <a:xfrm>
            <a:off x="0" y="1484313"/>
            <a:ext cx="2124075" cy="1512887"/>
          </a:xfrm>
          <a:prstGeom prst="rect">
            <a:avLst/>
          </a:prstGeom>
          <a:noFill/>
          <a:ln w="9525">
            <a:noFill/>
            <a:miter lim="800000"/>
            <a:headEnd/>
            <a:tailEnd/>
          </a:ln>
        </p:spPr>
      </p:pic>
      <p:pic>
        <p:nvPicPr>
          <p:cNvPr id="22534" name="Picture 5"/>
          <p:cNvPicPr>
            <a:picLocks noChangeAspect="1" noChangeArrowheads="1"/>
          </p:cNvPicPr>
          <p:nvPr/>
        </p:nvPicPr>
        <p:blipFill>
          <a:blip r:embed="rId6" cstate="print"/>
          <a:srcRect/>
          <a:stretch>
            <a:fillRect/>
          </a:stretch>
        </p:blipFill>
        <p:spPr bwMode="auto">
          <a:xfrm>
            <a:off x="0" y="5445125"/>
            <a:ext cx="21240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311275" y="-171450"/>
            <a:ext cx="8229600" cy="1143000"/>
          </a:xfrm>
        </p:spPr>
        <p:txBody>
          <a:bodyPr/>
          <a:lstStyle/>
          <a:p>
            <a:pPr eaLnBrk="1" hangingPunct="1"/>
            <a:r>
              <a:rPr lang="en-AU" smtClean="0"/>
              <a:t>Registration and Abstracts</a:t>
            </a:r>
            <a:endParaRPr lang="en-US" smtClean="0"/>
          </a:p>
        </p:txBody>
      </p:sp>
      <p:pic>
        <p:nvPicPr>
          <p:cNvPr id="23554" name="Picture 2"/>
          <p:cNvPicPr>
            <a:picLocks noChangeAspect="1" noChangeArrowheads="1"/>
          </p:cNvPicPr>
          <p:nvPr/>
        </p:nvPicPr>
        <p:blipFill>
          <a:blip r:embed="rId2" cstate="print"/>
          <a:srcRect l="35307" t="633" r="30424" b="51711"/>
          <a:stretch>
            <a:fillRect/>
          </a:stretch>
        </p:blipFill>
        <p:spPr bwMode="auto">
          <a:xfrm>
            <a:off x="0" y="4797425"/>
            <a:ext cx="2078038" cy="2060575"/>
          </a:xfrm>
          <a:prstGeom prst="rect">
            <a:avLst/>
          </a:prstGeom>
          <a:noFill/>
          <a:ln w="9525">
            <a:noFill/>
            <a:miter lim="800000"/>
            <a:headEnd/>
            <a:tailEnd/>
          </a:ln>
        </p:spPr>
      </p:pic>
      <p:pic>
        <p:nvPicPr>
          <p:cNvPr id="23555" name="Picture 2"/>
          <p:cNvPicPr>
            <a:picLocks noChangeAspect="1" noChangeArrowheads="1"/>
          </p:cNvPicPr>
          <p:nvPr/>
        </p:nvPicPr>
        <p:blipFill>
          <a:blip r:embed="rId2" cstate="print"/>
          <a:srcRect l="35307" t="47206" r="39764" b="17638"/>
          <a:stretch>
            <a:fillRect/>
          </a:stretch>
        </p:blipFill>
        <p:spPr bwMode="auto">
          <a:xfrm>
            <a:off x="0" y="0"/>
            <a:ext cx="2049463" cy="2060575"/>
          </a:xfrm>
          <a:prstGeom prst="rect">
            <a:avLst/>
          </a:prstGeom>
          <a:noFill/>
          <a:ln w="9525">
            <a:noFill/>
            <a:miter lim="800000"/>
            <a:headEnd/>
            <a:tailEnd/>
          </a:ln>
        </p:spPr>
      </p:pic>
      <p:pic>
        <p:nvPicPr>
          <p:cNvPr id="23556" name="Picture 3"/>
          <p:cNvPicPr>
            <a:picLocks noChangeAspect="1" noChangeArrowheads="1"/>
          </p:cNvPicPr>
          <p:nvPr/>
        </p:nvPicPr>
        <p:blipFill>
          <a:blip r:embed="rId3" cstate="print"/>
          <a:srcRect/>
          <a:stretch>
            <a:fillRect/>
          </a:stretch>
        </p:blipFill>
        <p:spPr bwMode="auto">
          <a:xfrm>
            <a:off x="0" y="2060575"/>
            <a:ext cx="2052638" cy="2736850"/>
          </a:xfrm>
          <a:prstGeom prst="rect">
            <a:avLst/>
          </a:prstGeom>
          <a:noFill/>
          <a:ln w="9525">
            <a:noFill/>
            <a:miter lim="800000"/>
            <a:headEnd/>
            <a:tailEnd/>
          </a:ln>
        </p:spPr>
      </p:pic>
      <p:sp>
        <p:nvSpPr>
          <p:cNvPr id="23557" name="Content Placeholder 2"/>
          <p:cNvSpPr>
            <a:spLocks noGrp="1"/>
          </p:cNvSpPr>
          <p:nvPr>
            <p:ph idx="1"/>
          </p:nvPr>
        </p:nvSpPr>
        <p:spPr>
          <a:xfrm>
            <a:off x="2544763" y="1196975"/>
            <a:ext cx="6419850" cy="5000625"/>
          </a:xfrm>
        </p:spPr>
        <p:txBody>
          <a:bodyPr/>
          <a:lstStyle/>
          <a:p>
            <a:pPr eaLnBrk="1" hangingPunct="1">
              <a:lnSpc>
                <a:spcPct val="80000"/>
              </a:lnSpc>
            </a:pPr>
            <a:r>
              <a:rPr lang="en-AU" sz="2500" smtClean="0"/>
              <a:t>Submit abstracts to </a:t>
            </a:r>
            <a:r>
              <a:rPr lang="en-AU" sz="2500" smtClean="0">
                <a:hlinkClick r:id="rId4"/>
              </a:rPr>
              <a:t>secretary@aqua.org.au</a:t>
            </a:r>
            <a:r>
              <a:rPr lang="en-AU" sz="2500" smtClean="0"/>
              <a:t>  by 17</a:t>
            </a:r>
            <a:r>
              <a:rPr lang="en-AU" sz="2500" baseline="30000" smtClean="0"/>
              <a:t>th</a:t>
            </a:r>
            <a:r>
              <a:rPr lang="en-AU" sz="2500" smtClean="0"/>
              <a:t> of March, 2014. We will open abstract submission in January.</a:t>
            </a:r>
          </a:p>
          <a:p>
            <a:pPr eaLnBrk="1" hangingPunct="1">
              <a:lnSpc>
                <a:spcPct val="80000"/>
              </a:lnSpc>
            </a:pPr>
            <a:r>
              <a:rPr lang="en-AU" sz="2500" smtClean="0"/>
              <a:t>Proposed registration fees:</a:t>
            </a:r>
          </a:p>
          <a:p>
            <a:pPr lvl="1" eaLnBrk="1" hangingPunct="1"/>
            <a:r>
              <a:rPr lang="en-AU" sz="2200" smtClean="0"/>
              <a:t>Full: $300 members ($375 non-members)</a:t>
            </a:r>
          </a:p>
          <a:p>
            <a:pPr lvl="1" eaLnBrk="1" hangingPunct="1"/>
            <a:r>
              <a:rPr lang="en-AU" sz="2200" smtClean="0"/>
              <a:t>Student: $200 members ($250 non-members)</a:t>
            </a:r>
          </a:p>
          <a:p>
            <a:pPr eaLnBrk="1" hangingPunct="1">
              <a:lnSpc>
                <a:spcPct val="80000"/>
              </a:lnSpc>
            </a:pPr>
            <a:r>
              <a:rPr lang="en-AU" sz="2500" smtClean="0"/>
              <a:t>Registration includes:</a:t>
            </a:r>
          </a:p>
          <a:p>
            <a:pPr lvl="1" eaLnBrk="1" hangingPunct="1">
              <a:lnSpc>
                <a:spcPct val="80000"/>
              </a:lnSpc>
            </a:pPr>
            <a:r>
              <a:rPr lang="en-AU" sz="2200" smtClean="0"/>
              <a:t>icebreaker, BBQ &amp; trivia night, lunch, morning and afternoon tea for 4 days, mid conference field trip to Murray wetlands on the Wednesday</a:t>
            </a:r>
          </a:p>
          <a:p>
            <a:pPr eaLnBrk="1" hangingPunct="1">
              <a:lnSpc>
                <a:spcPct val="80000"/>
              </a:lnSpc>
            </a:pPr>
            <a:r>
              <a:rPr lang="en-AU" sz="2500" smtClean="0"/>
              <a:t>Go to </a:t>
            </a:r>
            <a:r>
              <a:rPr lang="en-AU" sz="2500" smtClean="0">
                <a:hlinkClick r:id="rId5"/>
              </a:rPr>
              <a:t>www.aqua.org.au</a:t>
            </a:r>
            <a:r>
              <a:rPr lang="en-AU" sz="2500" smtClean="0"/>
              <a:t> for registration</a:t>
            </a:r>
          </a:p>
          <a:p>
            <a:pPr eaLnBrk="1" hangingPunct="1">
              <a:lnSpc>
                <a:spcPct val="80000"/>
              </a:lnSpc>
            </a:pPr>
            <a:r>
              <a:rPr lang="en-AU" sz="2500" smtClean="0"/>
              <a:t>Student travel awards up to $500 available for AQUA members, funded by AINSE and AQUA. </a:t>
            </a:r>
          </a:p>
          <a:p>
            <a:pPr lvl="1" eaLnBrk="1" hangingPunct="1">
              <a:lnSpc>
                <a:spcPct val="80000"/>
              </a:lnSpc>
            </a:pPr>
            <a:endParaRPr lang="en-AU" sz="2200" smtClean="0"/>
          </a:p>
          <a:p>
            <a:pPr eaLnBrk="1" hangingPunct="1">
              <a:lnSpc>
                <a:spcPct val="80000"/>
              </a:lnSpc>
            </a:pPr>
            <a:endParaRPr lang="en-AU" sz="2500" smtClean="0"/>
          </a:p>
          <a:p>
            <a:pPr lvl="1" eaLnBrk="1" hangingPunct="1">
              <a:lnSpc>
                <a:spcPct val="80000"/>
              </a:lnSpc>
              <a:buFont typeface="Arial" charset="0"/>
              <a:buNone/>
            </a:pPr>
            <a:endParaRPr lang="en-US" sz="2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311275" y="-171450"/>
            <a:ext cx="8229600" cy="1143000"/>
          </a:xfrm>
        </p:spPr>
        <p:txBody>
          <a:bodyPr/>
          <a:lstStyle/>
          <a:p>
            <a:pPr eaLnBrk="1" hangingPunct="1"/>
            <a:r>
              <a:rPr lang="en-AU" smtClean="0"/>
              <a:t>Accomodation</a:t>
            </a:r>
            <a:endParaRPr lang="en-US" smtClean="0"/>
          </a:p>
        </p:txBody>
      </p:sp>
      <p:pic>
        <p:nvPicPr>
          <p:cNvPr id="24578" name="Picture 11"/>
          <p:cNvPicPr>
            <a:picLocks noChangeAspect="1" noChangeArrowheads="1"/>
          </p:cNvPicPr>
          <p:nvPr/>
        </p:nvPicPr>
        <p:blipFill>
          <a:blip r:embed="rId2" cstate="print"/>
          <a:srcRect r="6047" b="15782"/>
          <a:stretch>
            <a:fillRect/>
          </a:stretch>
        </p:blipFill>
        <p:spPr bwMode="auto">
          <a:xfrm>
            <a:off x="0" y="4495800"/>
            <a:ext cx="1979613" cy="2362200"/>
          </a:xfrm>
          <a:prstGeom prst="rect">
            <a:avLst/>
          </a:prstGeom>
          <a:noFill/>
          <a:ln w="9525">
            <a:noFill/>
            <a:miter lim="800000"/>
            <a:headEnd/>
            <a:tailEnd/>
          </a:ln>
        </p:spPr>
      </p:pic>
      <p:pic>
        <p:nvPicPr>
          <p:cNvPr id="24579" name="Picture 12"/>
          <p:cNvPicPr>
            <a:picLocks noChangeAspect="1" noChangeArrowheads="1"/>
          </p:cNvPicPr>
          <p:nvPr/>
        </p:nvPicPr>
        <p:blipFill>
          <a:blip r:embed="rId3" cstate="print"/>
          <a:srcRect/>
          <a:stretch>
            <a:fillRect/>
          </a:stretch>
        </p:blipFill>
        <p:spPr bwMode="auto">
          <a:xfrm>
            <a:off x="0" y="1484313"/>
            <a:ext cx="1979613" cy="1571625"/>
          </a:xfrm>
          <a:prstGeom prst="rect">
            <a:avLst/>
          </a:prstGeom>
          <a:noFill/>
          <a:ln w="9525">
            <a:noFill/>
            <a:miter lim="800000"/>
            <a:headEnd/>
            <a:tailEnd/>
          </a:ln>
        </p:spPr>
      </p:pic>
      <p:pic>
        <p:nvPicPr>
          <p:cNvPr id="24580" name="Picture 13"/>
          <p:cNvPicPr>
            <a:picLocks noChangeAspect="1" noChangeArrowheads="1"/>
          </p:cNvPicPr>
          <p:nvPr/>
        </p:nvPicPr>
        <p:blipFill>
          <a:blip r:embed="rId4" cstate="print"/>
          <a:srcRect/>
          <a:stretch>
            <a:fillRect/>
          </a:stretch>
        </p:blipFill>
        <p:spPr bwMode="auto">
          <a:xfrm>
            <a:off x="0" y="0"/>
            <a:ext cx="1979613" cy="1514475"/>
          </a:xfrm>
          <a:prstGeom prst="rect">
            <a:avLst/>
          </a:prstGeom>
          <a:noFill/>
          <a:ln w="9525">
            <a:noFill/>
            <a:miter lim="800000"/>
            <a:headEnd/>
            <a:tailEnd/>
          </a:ln>
        </p:spPr>
      </p:pic>
      <p:pic>
        <p:nvPicPr>
          <p:cNvPr id="24581" name="Picture 14"/>
          <p:cNvPicPr>
            <a:picLocks noChangeAspect="1" noChangeArrowheads="1"/>
          </p:cNvPicPr>
          <p:nvPr/>
        </p:nvPicPr>
        <p:blipFill>
          <a:blip r:embed="rId5" cstate="print"/>
          <a:srcRect/>
          <a:stretch>
            <a:fillRect/>
          </a:stretch>
        </p:blipFill>
        <p:spPr bwMode="auto">
          <a:xfrm>
            <a:off x="0" y="3068638"/>
            <a:ext cx="1979613" cy="1408112"/>
          </a:xfrm>
          <a:prstGeom prst="rect">
            <a:avLst/>
          </a:prstGeom>
          <a:noFill/>
          <a:ln w="9525">
            <a:noFill/>
            <a:miter lim="800000"/>
            <a:headEnd/>
            <a:tailEnd/>
          </a:ln>
        </p:spPr>
      </p:pic>
      <p:sp>
        <p:nvSpPr>
          <p:cNvPr id="8" name="Content Placeholder 2"/>
          <p:cNvSpPr>
            <a:spLocks noGrp="1"/>
          </p:cNvSpPr>
          <p:nvPr>
            <p:ph idx="1"/>
          </p:nvPr>
        </p:nvSpPr>
        <p:spPr>
          <a:xfrm>
            <a:off x="2544763" y="1196975"/>
            <a:ext cx="6275387" cy="5000625"/>
          </a:xfrm>
        </p:spPr>
        <p:txBody>
          <a:bodyPr rtlCol="0">
            <a:normAutofit fontScale="70000" lnSpcReduction="20000"/>
          </a:bodyPr>
          <a:lstStyle/>
          <a:p>
            <a:pPr eaLnBrk="1" fontAlgn="auto" hangingPunct="1">
              <a:spcAft>
                <a:spcPts val="0"/>
              </a:spcAft>
              <a:buFont typeface="Arial" pitchFamily="34" charset="0"/>
              <a:buNone/>
              <a:defRPr/>
            </a:pPr>
            <a:r>
              <a:rPr lang="en-AU" dirty="0" smtClean="0"/>
              <a:t>Conference Venue</a:t>
            </a:r>
          </a:p>
          <a:p>
            <a:pPr eaLnBrk="1" fontAlgn="auto" hangingPunct="1">
              <a:spcAft>
                <a:spcPts val="0"/>
              </a:spcAft>
              <a:buFont typeface="Arial" pitchFamily="34" charset="0"/>
              <a:buChar char="•"/>
              <a:defRPr/>
            </a:pPr>
            <a:r>
              <a:rPr lang="en-AU" dirty="0" smtClean="0"/>
              <a:t>We encourage you to support the Quality Hotel Mildura Grand, as they are providing the venue to us free of charge. A range of room styles are available.</a:t>
            </a:r>
          </a:p>
          <a:p>
            <a:pPr eaLnBrk="1" fontAlgn="auto" hangingPunct="1">
              <a:spcAft>
                <a:spcPts val="0"/>
              </a:spcAft>
              <a:buFont typeface="Arial" pitchFamily="34" charset="0"/>
              <a:buNone/>
              <a:defRPr/>
            </a:pPr>
            <a:r>
              <a:rPr lang="en-US" dirty="0" smtClean="0">
                <a:hlinkClick r:id="rId6"/>
              </a:rPr>
              <a:t> http://www.qualityhotelmilduragrand.com.au/</a:t>
            </a:r>
            <a:endParaRPr lang="en-US" dirty="0" smtClean="0"/>
          </a:p>
          <a:p>
            <a:pPr eaLnBrk="1" fontAlgn="auto" hangingPunct="1">
              <a:spcAft>
                <a:spcPts val="0"/>
              </a:spcAft>
              <a:buFont typeface="Arial" pitchFamily="34" charset="0"/>
              <a:buNone/>
              <a:defRPr/>
            </a:pPr>
            <a:endParaRPr lang="en-AU" dirty="0" smtClean="0"/>
          </a:p>
          <a:p>
            <a:pPr eaLnBrk="1" fontAlgn="auto" hangingPunct="1">
              <a:spcAft>
                <a:spcPts val="0"/>
              </a:spcAft>
              <a:buFont typeface="Arial" pitchFamily="34" charset="0"/>
              <a:buNone/>
              <a:defRPr/>
            </a:pPr>
            <a:r>
              <a:rPr lang="en-AU" dirty="0" smtClean="0"/>
              <a:t>Other options include:</a:t>
            </a:r>
          </a:p>
          <a:p>
            <a:pPr eaLnBrk="1" fontAlgn="auto" hangingPunct="1">
              <a:spcAft>
                <a:spcPts val="0"/>
              </a:spcAft>
              <a:buFont typeface="Arial" pitchFamily="34" charset="0"/>
              <a:buChar char="•"/>
              <a:defRPr/>
            </a:pPr>
            <a:r>
              <a:rPr lang="en-GB" dirty="0" smtClean="0"/>
              <a:t>Quest Apartments </a:t>
            </a:r>
            <a:r>
              <a:rPr lang="en-US" sz="2600" dirty="0" smtClean="0">
                <a:hlinkClick r:id="rId7"/>
              </a:rPr>
              <a:t>http://www.questapartments.com.au/Accommodation/420/Australia/Victoria_Regional/Quest_Mildura/Welcome.aspx</a:t>
            </a:r>
            <a:endParaRPr lang="en-US" sz="2600" dirty="0" smtClean="0"/>
          </a:p>
          <a:p>
            <a:pPr eaLnBrk="1" fontAlgn="auto" hangingPunct="1">
              <a:spcAft>
                <a:spcPts val="0"/>
              </a:spcAft>
              <a:buFont typeface="Arial" pitchFamily="34" charset="0"/>
              <a:buChar char="•"/>
              <a:defRPr/>
            </a:pPr>
            <a:r>
              <a:rPr lang="en-GB" dirty="0" smtClean="0"/>
              <a:t>Range of big chain hotel/motels – Best Western, Comfort Inn, City Colonial ($80 – 150 </a:t>
            </a:r>
            <a:r>
              <a:rPr lang="en-GB" dirty="0" err="1" smtClean="0"/>
              <a:t>pn</a:t>
            </a:r>
            <a:r>
              <a:rPr lang="en-GB" dirty="0" smtClean="0"/>
              <a:t>)	</a:t>
            </a:r>
            <a:endParaRPr lang="en-US" dirty="0" smtClean="0"/>
          </a:p>
          <a:p>
            <a:pPr eaLnBrk="1" fontAlgn="auto" hangingPunct="1">
              <a:spcAft>
                <a:spcPts val="0"/>
              </a:spcAft>
              <a:buFont typeface="Arial" pitchFamily="34" charset="0"/>
              <a:buChar char="•"/>
              <a:defRPr/>
            </a:pPr>
            <a:r>
              <a:rPr lang="en-GB" dirty="0" smtClean="0"/>
              <a:t>Stopover Guesthouse – Dorm </a:t>
            </a:r>
            <a:r>
              <a:rPr lang="en-GB" dirty="0" err="1" smtClean="0"/>
              <a:t>accom</a:t>
            </a:r>
            <a:r>
              <a:rPr lang="en-GB" dirty="0" smtClean="0"/>
              <a:t>, max 6 per room, kitchen, secure $30 </a:t>
            </a:r>
            <a:r>
              <a:rPr lang="en-GB" dirty="0" err="1" smtClean="0"/>
              <a:t>pppn</a:t>
            </a:r>
            <a:r>
              <a:rPr lang="en-GB" dirty="0" smtClean="0"/>
              <a:t> (total 30)</a:t>
            </a:r>
            <a:endParaRPr lang="en-US" dirty="0" smtClean="0"/>
          </a:p>
          <a:p>
            <a:pPr eaLnBrk="1" fontAlgn="auto" hangingPunct="1">
              <a:spcAft>
                <a:spcPts val="0"/>
              </a:spcAft>
              <a:buFont typeface="Arial" pitchFamily="34" charset="0"/>
              <a:buChar char="•"/>
              <a:defRPr/>
            </a:pPr>
            <a:r>
              <a:rPr lang="en-GB" dirty="0" smtClean="0"/>
              <a:t>Four caravan parks within walking distance</a:t>
            </a:r>
            <a:endParaRPr lang="en-US" dirty="0" smtClean="0"/>
          </a:p>
          <a:p>
            <a:pPr eaLnBrk="1" fontAlgn="auto" hangingPunct="1">
              <a:spcAft>
                <a:spcPts val="0"/>
              </a:spcAft>
              <a:buFont typeface="Arial" pitchFamily="34" charset="0"/>
              <a:buChar char="•"/>
              <a:defRPr/>
            </a:pPr>
            <a:endParaRPr lang="en-AU" dirty="0" smtClean="0"/>
          </a:p>
          <a:p>
            <a:pPr eaLnBrk="1" fontAlgn="auto" hangingPunct="1">
              <a:spcAft>
                <a:spcPts val="0"/>
              </a:spcAft>
              <a:buFont typeface="Arial" pitchFamily="34" charset="0"/>
              <a:buChar char="•"/>
              <a:defRPr/>
            </a:pPr>
            <a:endParaRPr lang="en-AU" dirty="0"/>
          </a:p>
          <a:p>
            <a:pPr eaLnBrk="1" fontAlgn="auto" hangingPunct="1">
              <a:spcAft>
                <a:spcPts val="0"/>
              </a:spcAft>
              <a:buFont typeface="Arial" pitchFamily="34" charset="0"/>
              <a:buChar char="•"/>
              <a:defRPr/>
            </a:pPr>
            <a:endParaRPr lang="en-AU" dirty="0" smtClean="0"/>
          </a:p>
          <a:p>
            <a:pPr lvl="1"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711</Words>
  <Application>Microsoft Office PowerPoint</Application>
  <PresentationFormat>On-screen Show (4:3)</PresentationFormat>
  <Paragraphs>103</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AQUA Mildura, 2014</vt:lpstr>
      <vt:lpstr>Highlights</vt:lpstr>
      <vt:lpstr>Proposed Program</vt:lpstr>
      <vt:lpstr>Proposed Sessions</vt:lpstr>
      <vt:lpstr>Field Trips</vt:lpstr>
      <vt:lpstr>Getting there and back again</vt:lpstr>
      <vt:lpstr>Registration and Abstracts</vt:lpstr>
      <vt:lpstr>Accomodation</vt:lpstr>
    </vt:vector>
  </TitlesOfParts>
  <Company>University of Canberra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Duanne White</dc:creator>
  <cp:lastModifiedBy>Helen</cp:lastModifiedBy>
  <cp:revision>78</cp:revision>
  <dcterms:created xsi:type="dcterms:W3CDTF">2013-11-25T06:17:34Z</dcterms:created>
  <dcterms:modified xsi:type="dcterms:W3CDTF">2013-12-11T06:58:28Z</dcterms:modified>
</cp:coreProperties>
</file>